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3"/>
  </p:notesMasterIdLst>
  <p:sldIdLst>
    <p:sldId id="257" r:id="rId4"/>
    <p:sldId id="291" r:id="rId5"/>
    <p:sldId id="292" r:id="rId6"/>
    <p:sldId id="333" r:id="rId7"/>
    <p:sldId id="323" r:id="rId8"/>
    <p:sldId id="289" r:id="rId9"/>
    <p:sldId id="262" r:id="rId10"/>
    <p:sldId id="327" r:id="rId11"/>
    <p:sldId id="324" r:id="rId12"/>
    <p:sldId id="334" r:id="rId13"/>
    <p:sldId id="267" r:id="rId14"/>
    <p:sldId id="268" r:id="rId15"/>
    <p:sldId id="269" r:id="rId16"/>
    <p:sldId id="361" r:id="rId17"/>
    <p:sldId id="355" r:id="rId18"/>
    <p:sldId id="356" r:id="rId19"/>
    <p:sldId id="369" r:id="rId20"/>
    <p:sldId id="357" r:id="rId21"/>
    <p:sldId id="308" r:id="rId22"/>
    <p:sldId id="314" r:id="rId23"/>
    <p:sldId id="358" r:id="rId24"/>
    <p:sldId id="660" r:id="rId25"/>
    <p:sldId id="926" r:id="rId26"/>
    <p:sldId id="927" r:id="rId27"/>
    <p:sldId id="928" r:id="rId28"/>
    <p:sldId id="329" r:id="rId29"/>
    <p:sldId id="325" r:id="rId30"/>
    <p:sldId id="370" r:id="rId31"/>
    <p:sldId id="371" r:id="rId32"/>
    <p:sldId id="375" r:id="rId33"/>
    <p:sldId id="925" r:id="rId34"/>
    <p:sldId id="372" r:id="rId35"/>
    <p:sldId id="845" r:id="rId36"/>
    <p:sldId id="360" r:id="rId37"/>
    <p:sldId id="924" r:id="rId38"/>
    <p:sldId id="373" r:id="rId39"/>
    <p:sldId id="347" r:id="rId40"/>
    <p:sldId id="346" r:id="rId41"/>
    <p:sldId id="30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0" autoAdjust="0"/>
    <p:restoredTop sz="94567" autoAdjust="0"/>
  </p:normalViewPr>
  <p:slideViewPr>
    <p:cSldViewPr>
      <p:cViewPr varScale="1">
        <p:scale>
          <a:sx n="124" d="100"/>
          <a:sy n="124" d="100"/>
        </p:scale>
        <p:origin x="90" y="15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70" d="100"/>
        <a:sy n="170" d="100"/>
      </p:scale>
      <p:origin x="0" y="-157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F20D7-3918-483E-B924-802BFCA0BFD6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B217A-F384-4082-9D2F-E84A6EEF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76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AA1CC-E940-4377-B609-FC67842A7390}" type="slidenum">
              <a:rPr lang="en-US"/>
              <a:pPr/>
              <a:t>3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http://www.outofedenwalk.com/</a:t>
            </a:r>
          </a:p>
          <a:p>
            <a:r>
              <a:rPr lang="en-US" dirty="0"/>
              <a:t>http://www.outofedenwalk.com/map-room/thematic-maps/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B217A-F384-4082-9D2F-E84A6EEF1E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89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http://www.outofedenwalk.com/</a:t>
            </a:r>
          </a:p>
          <a:p>
            <a:r>
              <a:rPr lang="en-US" dirty="0"/>
              <a:t>http://www.outofedenwalk.com/map-room/thematic-maps/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B217A-F384-4082-9D2F-E84A6EEF1E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89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CDA63-977E-42B8-8498-36F58F0D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79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http://www.nationalgeographic.org/projects/out-of-eden-walk/media/2013-12-1312_segment_metrics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CDA63-977E-42B8-8498-36F58F0D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657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http://worldmap.harvard.edu/africamap/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CDA63-977E-42B8-8498-36F58F0D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57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to web map no longer exists.  Contact Ben Lewis blewis@cga.Harvard.edu for the latest on the Billion Object Platform.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B217A-F384-4082-9D2F-E84A6EEF1E0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94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http://maps.cga.harvard.edu/Connect4Health/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CDA63-977E-42B8-8498-36F58F0D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07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http://maps.cga.harvard.edu/chinapostoffice/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CDA63-977E-42B8-8498-36F58F0D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0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http://crossroadsofmigration.com/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CDA63-977E-42B8-8498-36F58F0D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78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2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A074B-F4F8-4501-93FE-624B8CBD3B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06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71CCBD64-085B-4AFD-8560-77EF7EBFC650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sz="2000">
                <a:latin typeface="Arial"/>
              </a:rPr>
              <a:t>Today we are facing an exciting time for what concern mapping on the WEB. </a:t>
            </a:r>
            <a:endParaRPr/>
          </a:p>
          <a:p>
            <a:pPr lvl="1">
              <a:lnSpc>
                <a:spcPct val="100000"/>
              </a:lnSpc>
              <a:buFont typeface="+mj-lt"/>
              <a:buAutoNum type="arabicPeriod"/>
            </a:pPr>
            <a:r>
              <a:rPr lang="en-US" sz="2000">
                <a:latin typeface="Arial"/>
              </a:rPr>
              <a:t>There are several online platforms and tools to create a web map and visualize your data. </a:t>
            </a:r>
            <a:endParaRPr/>
          </a:p>
          <a:p>
            <a:pPr lvl="1">
              <a:lnSpc>
                <a:spcPct val="100000"/>
              </a:lnSpc>
              <a:buFont typeface="+mj-lt"/>
              <a:buAutoNum type="arabicPeriod"/>
            </a:pPr>
            <a:r>
              <a:rPr lang="en-US" sz="2000">
                <a:latin typeface="Arial"/>
              </a:rPr>
              <a:t>Many of those are free.</a:t>
            </a:r>
            <a:endParaRPr/>
          </a:p>
          <a:p>
            <a:pPr lvl="1">
              <a:lnSpc>
                <a:spcPct val="100000"/>
              </a:lnSpc>
              <a:buFont typeface="+mj-lt"/>
              <a:buAutoNum type="arabicPeriod"/>
            </a:pPr>
            <a:r>
              <a:rPr lang="en-US" sz="2000">
                <a:latin typeface="Arial"/>
              </a:rPr>
              <a:t>All of them try to minimize the barrier between non specialized users and final product (map) that gets created.</a:t>
            </a:r>
            <a:endParaRPr/>
          </a:p>
          <a:p>
            <a:pPr lvl="1">
              <a:lnSpc>
                <a:spcPct val="100000"/>
              </a:lnSpc>
              <a:buFont typeface="+mj-lt"/>
              <a:buAutoNum type="arabicPeriod"/>
            </a:pPr>
            <a:r>
              <a:rPr lang="en-US" sz="2000">
                <a:latin typeface="Arial"/>
              </a:rPr>
              <a:t>Some of them have also started to leverage the analytical side of mapping.</a:t>
            </a:r>
            <a:endParaRPr/>
          </a:p>
          <a:p>
            <a:pPr lvl="1">
              <a:lnSpc>
                <a:spcPct val="100000"/>
              </a:lnSpc>
              <a:buFont typeface="+mj-lt"/>
              <a:buAutoNum type="arabicPeriod"/>
            </a:pPr>
            <a:r>
              <a:rPr lang="en-US" sz="2000">
                <a:latin typeface="Arial"/>
              </a:rPr>
              <a:t>CGA has develop is own platform called WorldMap, </a:t>
            </a:r>
            <a:endParaRPr/>
          </a:p>
          <a:p>
            <a:pPr lvl="1">
              <a:lnSpc>
                <a:spcPct val="100000"/>
              </a:lnSpc>
              <a:buFont typeface="+mj-lt"/>
              <a:buAutoNum type="arabicPeriod"/>
            </a:pPr>
            <a:r>
              <a:rPr lang="en-US" sz="2000">
                <a:latin typeface="Arial"/>
              </a:rPr>
              <a:t>Focus on a specific Google product (Fusion Tables).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Fusion Tables is an experimental data visualization web application to gather, visualize, and share larger data tables.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So, what’s very interesting about FT from a mapping prospective is the fact that contains several geographical features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or functionality.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b="1">
                <a:solidFill>
                  <a:srgbClr val="000000"/>
                </a:solidFill>
                <a:latin typeface="Calibri"/>
              </a:rPr>
              <a:t>HyperCities</a:t>
            </a:r>
            <a:r>
              <a:rPr lang="en-US" sz="3200">
                <a:solidFill>
                  <a:srgbClr val="000000"/>
                </a:solidFill>
                <a:latin typeface="Calibri"/>
              </a:rPr>
              <a:t>:  Platform for organizing historical maps collaboratively</a:t>
            </a:r>
            <a:endParaRPr/>
          </a:p>
        </p:txBody>
      </p:sp>
      <p:sp>
        <p:nvSpPr>
          <p:cNvPr id="306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71CCBD64-085B-4AFD-8560-77EF7EBFC650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974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026C57-4826-4927-940F-1B1EB03A6A32}" type="slidenum">
              <a:rPr lang="en-US"/>
              <a:pPr/>
              <a:t>9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800600" cy="360045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69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http://worldmap.harvard.edu/maps/chinamap/WW5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CDA63-977E-42B8-8498-36F58F0D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57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CGA project for harvard business school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7E44A5-AEE4-4359-9C59-48C039A485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780C4-ECA6-432D-9073-6DD485EC07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843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F47210-F67E-4ED9-BC40-31D8ED66BB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547" name="Text Box 1"/>
          <p:cNvSpPr txBox="1">
            <a:spLocks noChangeArrowheads="1"/>
          </p:cNvSpPr>
          <p:nvPr/>
        </p:nvSpPr>
        <p:spPr bwMode="auto">
          <a:xfrm>
            <a:off x="1" y="0"/>
            <a:ext cx="1553" cy="15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785" tIns="89785" rIns="89785" bIns="44893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E09388-F751-4E63-844B-7CA60434449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2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2" charset="0"/>
              <a:ea typeface="+mn-ea"/>
              <a:cs typeface="+mn-cs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0"/>
            <a:ext cx="1553" cy="1564"/>
          </a:xfrm>
          <a:noFill/>
          <a:ln/>
        </p:spPr>
        <p:txBody>
          <a:bodyPr wrap="none" anchor="ctr">
            <a:normAutofit fontScale="25000" lnSpcReduction="20000"/>
          </a:bodyPr>
          <a:lstStyle/>
          <a:p>
            <a:pPr eaLnBrk="1">
              <a:spcBef>
                <a:spcPct val="0"/>
              </a:spcBef>
            </a:pPr>
            <a:endParaRPr lang="en-US" sz="2000" dirty="0"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6029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Maps can show patterns over time.</a:t>
            </a:r>
          </a:p>
          <a:p>
            <a:pPr>
              <a:spcBef>
                <a:spcPct val="0"/>
              </a:spcBef>
            </a:pPr>
            <a:r>
              <a:rPr lang="en-US"/>
              <a:t>http://www.schofieldbros.com/railroads.html</a:t>
            </a:r>
          </a:p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C3D573-4547-4A2D-8AF7-F4FC01B9AA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7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9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4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8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1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74" y="277814"/>
            <a:ext cx="8230054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974" y="1600201"/>
            <a:ext cx="4060598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428" y="1600201"/>
            <a:ext cx="4060599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E034-1907-4476-945F-0B245C08C4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3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0">
        <p:wedge/>
      </p:transition>
    </mc:Choice>
    <mc:Fallback xmlns="">
      <p:transition advTm="30000">
        <p:wedg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E1564-47C4-4E9C-9E1F-88303A6D83DA}" type="datetime1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25E82-B019-4136-ABD0-4ABA77557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2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94A20-DA2A-4AE0-B681-B0E846E47B83}" type="datetime1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3890-1543-4475-AAC0-5039937DF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68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4AABD-1BBA-4B28-A8C0-04A37DDBE0AF}" type="datetime1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2180-35E5-44F8-8C32-02C877624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04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8335B-15E3-4FB6-9C16-790345E329E2}" type="datetime1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5A0CA-4E89-4109-B7AA-7C92F432C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37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98AD8-19FE-4638-9FE3-79F6A18B9C3C}" type="datetime1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21E80-3A21-46FA-A8B9-3A48DE1EA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42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9DFDA-EDDE-488D-A1F5-9DF540EBDA64}" type="datetime1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47319-840D-468C-9B78-03C785486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5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1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6887F-1878-4DB9-95AF-7424198F932F}" type="datetime1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A5155-F571-41B0-B49C-7F2715757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35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2F5F7-8515-4C77-B212-C22D01C61031}" type="datetime1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A2EB6-1D12-44B0-B8B0-F55E975B6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88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871C3-CDE0-48E4-8586-7208E93D863C}" type="datetime1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FC7ED-4854-4DC4-AA09-17F19C7C8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37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B40ED-456B-4AB4-A117-DA0FBFCC869C}" type="datetime1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89B04-FCF3-4849-B3EC-B850C7EF6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0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76C28-FAE6-4EB3-A387-0434D37B07D4}" type="datetime1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40A6D-6D55-4E1D-9DCB-53D38AB1B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76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1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01B4-E7C1-409D-AB66-DE98CDF96921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7910-5B78-4C47-B555-47394A40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201B4-E7C1-409D-AB66-DE98CDF96921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67910-5B78-4C47-B555-47394A402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4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201B4-E7C1-409D-AB66-DE98CDF96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67910-5B78-4C47-B555-47394A402F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1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5A5C3C-E3CB-497A-90F3-E381D3BA4AE3}" type="datetime1">
              <a:rPr lang="en-US"/>
              <a:pPr>
                <a:defRPr/>
              </a:pPr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FAA452-EF64-4528-AF00-162029AD2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7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map.harvard.edu/maps/chinamap/WW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arcg.is/0TWaa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arcg.is/1uCujX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map.harvard.edu/africamap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cga.harvard.edu/Connect4Health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cga.harvard.edu/chinapostoffic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cga.harvard.edu/crossroadsofmigration/world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gis.harvard.edu/" TargetMode="External"/><Relationship Id="rId3" Type="http://schemas.openxmlformats.org/officeDocument/2006/relationships/hyperlink" Target="mailto:jblossom@cga.harvard.edu" TargetMode="External"/><Relationship Id="rId7" Type="http://schemas.openxmlformats.org/officeDocument/2006/relationships/hyperlink" Target="http://gis.harvard.edu/contactu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is.harvard.edu/teams" TargetMode="External"/><Relationship Id="rId5" Type="http://schemas.openxmlformats.org/officeDocument/2006/relationships/hyperlink" Target="http://gis.harvard.edu/" TargetMode="External"/><Relationship Id="rId4" Type="http://schemas.openxmlformats.org/officeDocument/2006/relationships/hyperlink" Target="https://gis.harvard.edu/research-portfolio" TargetMode="External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371600"/>
            <a:ext cx="7391400" cy="1676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Center for Geographic Analysis</a:t>
            </a:r>
            <a:br>
              <a:rPr lang="en-US" b="1" dirty="0"/>
            </a:br>
            <a:r>
              <a:rPr lang="en-US" b="1" dirty="0"/>
              <a:t>services and projects</a:t>
            </a:r>
            <a:br>
              <a:rPr lang="en-US" b="1" dirty="0"/>
            </a:br>
            <a:r>
              <a:rPr lang="en-US" sz="2700" i="1" dirty="0"/>
              <a:t>Jeff Blossom – jblossom@cga.harvard.edu</a:t>
            </a:r>
            <a:br>
              <a:rPr lang="en-US" sz="2700" i="1" dirty="0"/>
            </a:br>
            <a:r>
              <a:rPr lang="en-US" sz="3200" i="1" dirty="0"/>
              <a:t>Winter GIS Institute - 2021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Harvard_U_Sh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228600"/>
            <a:ext cx="9202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GA_logo_tra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2819401" cy="1018154"/>
          </a:xfrm>
          <a:prstGeom prst="rect">
            <a:avLst/>
          </a:prstGeom>
        </p:spPr>
      </p:pic>
      <p:pic>
        <p:nvPicPr>
          <p:cNvPr id="14" name="Picture 13" descr="CGA_office_sm.jpg">
            <a:extLst>
              <a:ext uri="{FF2B5EF4-FFF2-40B4-BE49-F238E27FC236}">
                <a16:creationId xmlns:a16="http://schemas.microsoft.com/office/drawing/2014/main" id="{A2365CFF-1449-4B81-B18D-5297A5CF15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6605" y="3506787"/>
            <a:ext cx="2997395" cy="2997395"/>
          </a:xfrm>
          <a:prstGeom prst="rect">
            <a:avLst/>
          </a:prstGeom>
        </p:spPr>
      </p:pic>
      <p:pic>
        <p:nvPicPr>
          <p:cNvPr id="16" name="Picture 15" descr="cga_map.jpg">
            <a:extLst>
              <a:ext uri="{FF2B5EF4-FFF2-40B4-BE49-F238E27FC236}">
                <a16:creationId xmlns:a16="http://schemas.microsoft.com/office/drawing/2014/main" id="{8641A233-5E84-4CB9-BAB5-A7961DD39E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78162"/>
            <a:ext cx="4244764" cy="3226020"/>
          </a:xfrm>
          <a:prstGeom prst="rect">
            <a:avLst/>
          </a:prstGeom>
        </p:spPr>
      </p:pic>
      <p:pic>
        <p:nvPicPr>
          <p:cNvPr id="17" name="Picture 16" descr="CGIS_Building_sm.jpg">
            <a:extLst>
              <a:ext uri="{FF2B5EF4-FFF2-40B4-BE49-F238E27FC236}">
                <a16:creationId xmlns:a16="http://schemas.microsoft.com/office/drawing/2014/main" id="{445C97CD-EB59-472B-AC7F-48AAEC6B245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50" y="3777427"/>
            <a:ext cx="2726755" cy="272675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8EB5FFB-C77A-4AB8-AB78-DCC342B9104E}"/>
              </a:ext>
            </a:extLst>
          </p:cNvPr>
          <p:cNvSpPr txBox="1">
            <a:spLocks/>
          </p:cNvSpPr>
          <p:nvPr/>
        </p:nvSpPr>
        <p:spPr>
          <a:xfrm>
            <a:off x="363627" y="6577709"/>
            <a:ext cx="8839200" cy="560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1737 Cambridge St.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800" dirty="0"/>
              <a:t>CGIS </a:t>
            </a:r>
            <a:r>
              <a:rPr lang="en-US" sz="2800" dirty="0" err="1"/>
              <a:t>Knafel</a:t>
            </a:r>
            <a:r>
              <a:rPr lang="en-US" sz="2800" dirty="0"/>
              <a:t> building	 Concourse level</a:t>
            </a:r>
          </a:p>
          <a:p>
            <a:r>
              <a:rPr lang="en-US" sz="2800" dirty="0"/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110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FA60-19D5-4900-B845-D3F45B557F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90600" y="274320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Consultation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vice Projects usually fall into one of these 4 groups: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Geocoding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GIS Analysis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Maps and Visualization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 Maps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240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38300"/>
            <a:ext cx="7810500" cy="4381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4800" y="457200"/>
            <a:ext cx="8420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CGA Service Projects:  </a:t>
            </a:r>
            <a:r>
              <a:rPr lang="en-US" b="1" dirty="0">
                <a:solidFill>
                  <a:prstClr val="black"/>
                </a:solidFill>
              </a:rPr>
              <a:t>Health Care Accessibility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far is the nearest physician from each patient?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What are the social and environmental conditions in each patient’s neighborhood?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1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81200"/>
            <a:ext cx="7810500" cy="4381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304800"/>
            <a:ext cx="800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CGA Service Projects: </a:t>
            </a:r>
            <a:r>
              <a:rPr lang="en-US" sz="1600" b="1" dirty="0">
                <a:solidFill>
                  <a:prstClr val="black"/>
                </a:solidFill>
              </a:rPr>
              <a:t>Health Care Accessibility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Geocoding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Census tract determination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981200"/>
            <a:ext cx="7858125" cy="4362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0050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81200"/>
            <a:ext cx="7810500" cy="4381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981200"/>
            <a:ext cx="7858125" cy="4362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738" y="1981200"/>
            <a:ext cx="8010525" cy="43338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3048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CGA Service Projects: </a:t>
            </a:r>
            <a:r>
              <a:rPr lang="en-US" sz="1600" b="1" dirty="0">
                <a:solidFill>
                  <a:prstClr val="black"/>
                </a:solidFill>
              </a:rPr>
              <a:t>Health Care Accessibility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Geocoding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Census tract determination  Merge</a:t>
            </a:r>
            <a:r>
              <a:rPr lang="en-US" b="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 in s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ocio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-economic data from the census.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317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30" y="927717"/>
            <a:ext cx="6858000" cy="58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6A88668-4350-41AA-B512-2F18532BC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762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CGA Service Projects: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 Historic GIS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Geocoding Buddhist monasteries </a:t>
            </a:r>
          </a:p>
        </p:txBody>
      </p:sp>
    </p:spTree>
    <p:extLst>
      <p:ext uri="{BB962C8B-B14F-4D97-AF65-F5344CB8AC3E}">
        <p14:creationId xmlns:p14="http://schemas.microsoft.com/office/powerpoint/2010/main" val="1529643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37147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00600" y="152400"/>
            <a:ext cx="4114800" cy="6019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Geocoding to administrative areas to produce a thematic map such as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 areas per U.S. state.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66800" y="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CGA Service Projects: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Economic effects of U.S. ski industry</a:t>
            </a:r>
          </a:p>
        </p:txBody>
      </p:sp>
    </p:spTree>
    <p:extLst>
      <p:ext uri="{BB962C8B-B14F-4D97-AF65-F5344CB8AC3E}">
        <p14:creationId xmlns:p14="http://schemas.microsoft.com/office/powerpoint/2010/main" val="2707097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" y="38100"/>
            <a:ext cx="905827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28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660751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A8F768B-0062-4B6D-9760-467DFA5DB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14513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CGA Service Projects: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Analysis of factory worker rights in Chinese cities.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Calculating distances between cities</a:t>
            </a:r>
          </a:p>
        </p:txBody>
      </p:sp>
    </p:spTree>
    <p:extLst>
      <p:ext uri="{BB962C8B-B14F-4D97-AF65-F5344CB8AC3E}">
        <p14:creationId xmlns:p14="http://schemas.microsoft.com/office/powerpoint/2010/main" val="406481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8600"/>
            <a:ext cx="733425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29025"/>
            <a:ext cx="51530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873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458200" cy="3810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DATA: Specific GIS variables collected for a U.S. Asthma Study 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077200" cy="4572000"/>
          </a:xfrm>
        </p:spPr>
        <p:txBody>
          <a:bodyPr/>
          <a:lstStyle/>
          <a:p>
            <a:r>
              <a:rPr lang="en-US" sz="2000"/>
              <a:t>		</a:t>
            </a:r>
          </a:p>
          <a:p>
            <a:endParaRPr lang="en-US" sz="2000"/>
          </a:p>
        </p:txBody>
      </p:sp>
      <p:graphicFrame>
        <p:nvGraphicFramePr>
          <p:cNvPr id="6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044908"/>
              </p:ext>
            </p:extLst>
          </p:nvPr>
        </p:nvGraphicFramePr>
        <p:xfrm>
          <a:off x="685800" y="533399"/>
          <a:ext cx="8229600" cy="670560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58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Air Quality</a:t>
                      </a:r>
                    </a:p>
                    <a:p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Distance to major road</a:t>
                      </a:r>
                    </a:p>
                    <a:p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mileage of major roads nearby</a:t>
                      </a:r>
                    </a:p>
                    <a:p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pollen severity, AQI, Ozone, SO2, CO, NO2, PM_2.5</a:t>
                      </a:r>
                    </a:p>
                    <a:p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distance to nearest factory, factories nearby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Community Amenity Access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Distance to and densities of:  Pharmacies, hospitals, subway stations, bike paths, libraries, supermarkets, athletic centers, day care centers. Extracted by NAICS codes.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2052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Crime </a:t>
                      </a:r>
                    </a:p>
                    <a:p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Homicides, rapes, robberies, assaults, thefts, auto thefts.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Consumer Spending</a:t>
                      </a:r>
                    </a:p>
                    <a:p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Prescription drugs for asthma, Vitamin D supplements, total medical expenditures, groceries, fitness, pet products, vet visits.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15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Demographic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Educational attainment, race, age, rural/urban, household size, tenure, multiple family and single parent households.</a:t>
                      </a:r>
                    </a:p>
                    <a:p>
                      <a:endParaRPr kumimoji="0" 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Economic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Unemployment, poverty, income inequality, median household income, community economic growth or decline, food stamps, delayed rent or mortgage payments.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09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Housing conditions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Peeling paint, water leaks, inadequate heating, # units occupied, age of structure, square footage, construction type, presence / lack of heating, air conditioning, gas stoves and heaters.</a:t>
                      </a:r>
                    </a:p>
                    <a:p>
                      <a:endParaRPr kumimoji="0" 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Weather/Environment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Temperature, precipitation, humidity, wind speed, % sunshine,  PBL, extreme weather events, NDVI.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1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993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58674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Founded in 2006</a:t>
            </a:r>
          </a:p>
          <a:p>
            <a:endParaRPr lang="en-US" dirty="0"/>
          </a:p>
          <a:p>
            <a:r>
              <a:rPr lang="en-US" dirty="0"/>
              <a:t>A member organization of the Institute for Quantitative Social Science (IQSS)</a:t>
            </a:r>
          </a:p>
          <a:p>
            <a:endParaRPr lang="en-US" dirty="0"/>
          </a:p>
          <a:p>
            <a:r>
              <a:rPr lang="en-US" dirty="0"/>
              <a:t>Serves the entire University – anyone with a HUID / </a:t>
            </a:r>
            <a:r>
              <a:rPr lang="en-US" dirty="0" err="1"/>
              <a:t>HarvardKey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Center for Geographic Analysis (CGA)</a:t>
            </a:r>
          </a:p>
        </p:txBody>
      </p:sp>
      <p:pic>
        <p:nvPicPr>
          <p:cNvPr id="7" name="Picture 6" descr="CGA_logo_tra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7500" y="1752600"/>
            <a:ext cx="1981200" cy="715459"/>
          </a:xfrm>
          <a:prstGeom prst="rect">
            <a:avLst/>
          </a:prstGeom>
        </p:spPr>
      </p:pic>
      <p:pic>
        <p:nvPicPr>
          <p:cNvPr id="8" name="Picture 4" descr="Harvard_U_Sh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491" y="5018594"/>
            <a:ext cx="83721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IQSS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295178"/>
            <a:ext cx="1905000" cy="592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51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1066800"/>
          </a:xfrm>
          <a:ln>
            <a:noFill/>
          </a:ln>
        </p:spPr>
        <p:txBody>
          <a:bodyPr/>
          <a:lstStyle/>
          <a:p>
            <a:r>
              <a:rPr lang="en-US" sz="2800" cap="none" dirty="0"/>
              <a:t>GIS Variable: Used prescription drug for asthma in 2013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2" y="914395"/>
            <a:ext cx="7772416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29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81000"/>
            <a:ext cx="88251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78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algn="ctr" eaLnBrk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dirty="0"/>
              <a:t>Global data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81000" y="941387"/>
            <a:ext cx="8229600" cy="56388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tIns="91440"/>
          <a:lstStyle/>
          <a:p>
            <a:pPr marL="342900" marR="0" lvl="0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Global data for…..</a:t>
            </a:r>
          </a:p>
          <a:p>
            <a:pPr marL="342900" marR="0" lvl="0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Population			Elevation</a:t>
            </a:r>
          </a:p>
          <a:p>
            <a:pPr marL="342900" marR="0" lvl="0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Major highways			Rivers</a:t>
            </a:r>
          </a:p>
          <a:p>
            <a:pPr marL="342900" marR="0" lvl="0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Administrative boundaries	Soil type</a:t>
            </a:r>
          </a:p>
          <a:p>
            <a:pPr marL="342900" marR="0" lvl="0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City/village locations		Geology</a:t>
            </a:r>
          </a:p>
          <a:p>
            <a:pPr marL="342900" marR="0" lvl="0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Temperature			Precipitation</a:t>
            </a:r>
          </a:p>
          <a:p>
            <a:pPr marL="342900" marR="0" lvl="0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Ecoregions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		Land cover</a:t>
            </a:r>
          </a:p>
          <a:p>
            <a:pPr marL="342900" marR="0" lvl="0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Railroads				Lakes</a:t>
            </a:r>
          </a:p>
          <a:p>
            <a:pPr marL="342900" marR="0" lvl="0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Satellite imagery</a:t>
            </a:r>
          </a:p>
          <a:p>
            <a:pPr marL="342900" marR="0" lvl="0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257300" marR="0" lvl="2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……at various scales is publicly available from various sources.</a:t>
            </a:r>
          </a:p>
          <a:p>
            <a:pPr marL="1257300" marR="0" lvl="2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257300" marR="0" lvl="2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More detailed data may exist for public use from national federal, state, or local governments, OpenStreetMap, or for purchase from mapping companies.   </a:t>
            </a:r>
          </a:p>
          <a:p>
            <a:pPr marL="342900" marR="0" lvl="0" indent="-341313" algn="l" defTabSz="914400" rtl="0" eaLnBrk="1" fontAlgn="base" latinLnBrk="0" hangingPunct="1">
              <a:lnSpc>
                <a:spcPct val="90000"/>
              </a:lnSpc>
              <a:spcBef>
                <a:spcPts val="638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50804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DCD1F5-D696-4E72-B3DA-93E8D4A61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076" y="0"/>
            <a:ext cx="529792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5F35DA-FDD7-4799-BBEE-8A5A197AA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524375"/>
            <a:ext cx="2943225" cy="225742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A7F85813-3AD7-4D65-8A1A-D02E637AC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76" y="1828800"/>
            <a:ext cx="365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dirty="0"/>
              <a:t>GIS Analysis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 dirty="0"/>
              <a:t>What percent of Lesotho’s total population has access to a health facility?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000" dirty="0"/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dirty="0"/>
              <a:t>Input data</a:t>
            </a:r>
            <a:r>
              <a:rPr lang="en-US" sz="1200" dirty="0"/>
              <a:t> (all publicly available sources)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dirty="0"/>
              <a:t>Elevation – For slope creation to estimate walking speed.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dirty="0"/>
              <a:t>Trails, roads, rivers, bridges - OpenStreetMap.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dirty="0"/>
              <a:t>Land Cover – European Space Agency 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dirty="0"/>
              <a:t>Population – </a:t>
            </a:r>
            <a:r>
              <a:rPr lang="en-US" sz="1800" dirty="0" err="1"/>
              <a:t>WorlPop</a:t>
            </a:r>
            <a:r>
              <a:rPr lang="en-US" sz="1800" dirty="0"/>
              <a:t> (U. of Southampton, U.K.)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dirty="0"/>
              <a:t>Health Centers – Ministry of Health, Lesotho</a:t>
            </a:r>
          </a:p>
        </p:txBody>
      </p:sp>
    </p:spTree>
    <p:extLst>
      <p:ext uri="{BB962C8B-B14F-4D97-AF65-F5344CB8AC3E}">
        <p14:creationId xmlns:p14="http://schemas.microsoft.com/office/powerpoint/2010/main" val="270096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5F35DA-FDD7-4799-BBEE-8A5A197AA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419600"/>
            <a:ext cx="2943225" cy="225742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A7F85813-3AD7-4D65-8A1A-D02E637AC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76" y="1771095"/>
            <a:ext cx="365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dirty="0"/>
              <a:t>GIS Analysis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 dirty="0"/>
              <a:t>What percent of total population has access to a health facility?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000" dirty="0"/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dirty="0"/>
              <a:t>Access is defined as within a 1 hour walk to a health facility in urban areas; within a 3 hour walk in rural areas.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800" dirty="0"/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dirty="0"/>
              <a:t>78% of the population has access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BE3F11-DE18-4883-9CF7-1B6AF4FDD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880" y="0"/>
            <a:ext cx="5296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09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5F35DA-FDD7-4799-BBEE-8A5A197AA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419600"/>
            <a:ext cx="2943225" cy="225742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A7F85813-3AD7-4D65-8A1A-D02E637AC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76" y="1771095"/>
            <a:ext cx="365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dirty="0"/>
              <a:t>GIS Analysis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 dirty="0"/>
              <a:t>What percent of total population has access to a health facility?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000" dirty="0"/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dirty="0"/>
              <a:t>Access is defined as within a 1 hour walk to a health facility in urban areas; within a 3 hour walk in rural areas.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800" dirty="0"/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800" dirty="0"/>
              <a:t>By adding 50 new health facility locations based on the GIS analysis to the model, 90% of the population has access.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5EA57-7D2C-4833-A7BD-9793CC7AB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023" y="0"/>
            <a:ext cx="5311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96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FA60-19D5-4900-B845-D3F45B557F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6400799" y="2519065"/>
            <a:ext cx="25540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Venues of the 2012 London Olympics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9" name="Picture 14" descr="Gujarat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3366" y="4680050"/>
            <a:ext cx="5630740" cy="20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5" descr="London_Olympics_02_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6096000" cy="41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66800" y="0"/>
            <a:ext cx="708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CGA Service Projects: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Maps and Visualization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81000" y="5486400"/>
            <a:ext cx="2539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 cover of Gujarat province, India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643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Content Placeholder 4" descr="railroad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457200"/>
            <a:ext cx="8048625" cy="61166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8A619-C888-494D-AD15-DE95EAD766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070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25712" cy="70516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3890-1543-4475-AAC0-5039937DF4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492159" y="1894637"/>
            <a:ext cx="6693550" cy="3979469"/>
          </a:xfrm>
          <a:custGeom>
            <a:avLst/>
            <a:gdLst>
              <a:gd name="connsiteX0" fmla="*/ 58663 w 6693550"/>
              <a:gd name="connsiteY0" fmla="*/ 2187245 h 3979469"/>
              <a:gd name="connsiteX1" fmla="*/ 80609 w 6693550"/>
              <a:gd name="connsiteY1" fmla="*/ 2150669 h 3979469"/>
              <a:gd name="connsiteX2" fmla="*/ 95239 w 6693550"/>
              <a:gd name="connsiteY2" fmla="*/ 2136038 h 3979469"/>
              <a:gd name="connsiteX3" fmla="*/ 102555 w 6693550"/>
              <a:gd name="connsiteY3" fmla="*/ 2099462 h 3979469"/>
              <a:gd name="connsiteX4" fmla="*/ 117185 w 6693550"/>
              <a:gd name="connsiteY4" fmla="*/ 2048256 h 3979469"/>
              <a:gd name="connsiteX5" fmla="*/ 131815 w 6693550"/>
              <a:gd name="connsiteY5" fmla="*/ 1997049 h 3979469"/>
              <a:gd name="connsiteX6" fmla="*/ 131815 w 6693550"/>
              <a:gd name="connsiteY6" fmla="*/ 1836115 h 3979469"/>
              <a:gd name="connsiteX7" fmla="*/ 124500 w 6693550"/>
              <a:gd name="connsiteY7" fmla="*/ 1814169 h 3979469"/>
              <a:gd name="connsiteX8" fmla="*/ 109870 w 6693550"/>
              <a:gd name="connsiteY8" fmla="*/ 1792224 h 3979469"/>
              <a:gd name="connsiteX9" fmla="*/ 95239 w 6693550"/>
              <a:gd name="connsiteY9" fmla="*/ 1748333 h 3979469"/>
              <a:gd name="connsiteX10" fmla="*/ 87924 w 6693550"/>
              <a:gd name="connsiteY10" fmla="*/ 1711757 h 3979469"/>
              <a:gd name="connsiteX11" fmla="*/ 58663 w 6693550"/>
              <a:gd name="connsiteY11" fmla="*/ 1682496 h 3979469"/>
              <a:gd name="connsiteX12" fmla="*/ 14772 w 6693550"/>
              <a:gd name="connsiteY12" fmla="*/ 1623974 h 3979469"/>
              <a:gd name="connsiteX13" fmla="*/ 142 w 6693550"/>
              <a:gd name="connsiteY13" fmla="*/ 1580083 h 3979469"/>
              <a:gd name="connsiteX14" fmla="*/ 7457 w 6693550"/>
              <a:gd name="connsiteY14" fmla="*/ 1506931 h 3979469"/>
              <a:gd name="connsiteX15" fmla="*/ 14772 w 6693550"/>
              <a:gd name="connsiteY15" fmla="*/ 1477670 h 3979469"/>
              <a:gd name="connsiteX16" fmla="*/ 44033 w 6693550"/>
              <a:gd name="connsiteY16" fmla="*/ 1448409 h 3979469"/>
              <a:gd name="connsiteX17" fmla="*/ 65979 w 6693550"/>
              <a:gd name="connsiteY17" fmla="*/ 1441094 h 3979469"/>
              <a:gd name="connsiteX18" fmla="*/ 87924 w 6693550"/>
              <a:gd name="connsiteY18" fmla="*/ 1426464 h 3979469"/>
              <a:gd name="connsiteX19" fmla="*/ 102555 w 6693550"/>
              <a:gd name="connsiteY19" fmla="*/ 1411833 h 3979469"/>
              <a:gd name="connsiteX20" fmla="*/ 153761 w 6693550"/>
              <a:gd name="connsiteY20" fmla="*/ 1397203 h 3979469"/>
              <a:gd name="connsiteX21" fmla="*/ 197652 w 6693550"/>
              <a:gd name="connsiteY21" fmla="*/ 1382573 h 3979469"/>
              <a:gd name="connsiteX22" fmla="*/ 241543 w 6693550"/>
              <a:gd name="connsiteY22" fmla="*/ 1367942 h 3979469"/>
              <a:gd name="connsiteX23" fmla="*/ 263489 w 6693550"/>
              <a:gd name="connsiteY23" fmla="*/ 1360627 h 3979469"/>
              <a:gd name="connsiteX24" fmla="*/ 292750 w 6693550"/>
              <a:gd name="connsiteY24" fmla="*/ 1353312 h 3979469"/>
              <a:gd name="connsiteX25" fmla="*/ 336641 w 6693550"/>
              <a:gd name="connsiteY25" fmla="*/ 1338681 h 3979469"/>
              <a:gd name="connsiteX26" fmla="*/ 402478 w 6693550"/>
              <a:gd name="connsiteY26" fmla="*/ 1331366 h 3979469"/>
              <a:gd name="connsiteX27" fmla="*/ 599988 w 6693550"/>
              <a:gd name="connsiteY27" fmla="*/ 1338681 h 3979469"/>
              <a:gd name="connsiteX28" fmla="*/ 643879 w 6693550"/>
              <a:gd name="connsiteY28" fmla="*/ 1353312 h 3979469"/>
              <a:gd name="connsiteX29" fmla="*/ 673140 w 6693550"/>
              <a:gd name="connsiteY29" fmla="*/ 1360627 h 3979469"/>
              <a:gd name="connsiteX30" fmla="*/ 717031 w 6693550"/>
              <a:gd name="connsiteY30" fmla="*/ 1367942 h 3979469"/>
              <a:gd name="connsiteX31" fmla="*/ 760923 w 6693550"/>
              <a:gd name="connsiteY31" fmla="*/ 1382573 h 3979469"/>
              <a:gd name="connsiteX32" fmla="*/ 782868 w 6693550"/>
              <a:gd name="connsiteY32" fmla="*/ 1389888 h 3979469"/>
              <a:gd name="connsiteX33" fmla="*/ 804814 w 6693550"/>
              <a:gd name="connsiteY33" fmla="*/ 1397203 h 3979469"/>
              <a:gd name="connsiteX34" fmla="*/ 826759 w 6693550"/>
              <a:gd name="connsiteY34" fmla="*/ 1404518 h 3979469"/>
              <a:gd name="connsiteX35" fmla="*/ 841390 w 6693550"/>
              <a:gd name="connsiteY35" fmla="*/ 1426464 h 3979469"/>
              <a:gd name="connsiteX36" fmla="*/ 877966 w 6693550"/>
              <a:gd name="connsiteY36" fmla="*/ 1463040 h 3979469"/>
              <a:gd name="connsiteX37" fmla="*/ 885281 w 6693550"/>
              <a:gd name="connsiteY37" fmla="*/ 1484985 h 3979469"/>
              <a:gd name="connsiteX38" fmla="*/ 921857 w 6693550"/>
              <a:gd name="connsiteY38" fmla="*/ 1506931 h 3979469"/>
              <a:gd name="connsiteX39" fmla="*/ 943803 w 6693550"/>
              <a:gd name="connsiteY39" fmla="*/ 1521561 h 3979469"/>
              <a:gd name="connsiteX40" fmla="*/ 965748 w 6693550"/>
              <a:gd name="connsiteY40" fmla="*/ 1528877 h 3979469"/>
              <a:gd name="connsiteX41" fmla="*/ 1009639 w 6693550"/>
              <a:gd name="connsiteY41" fmla="*/ 1550822 h 3979469"/>
              <a:gd name="connsiteX42" fmla="*/ 1038900 w 6693550"/>
              <a:gd name="connsiteY42" fmla="*/ 1572768 h 3979469"/>
              <a:gd name="connsiteX43" fmla="*/ 1090107 w 6693550"/>
              <a:gd name="connsiteY43" fmla="*/ 1616659 h 3979469"/>
              <a:gd name="connsiteX44" fmla="*/ 1133998 w 6693550"/>
              <a:gd name="connsiteY44" fmla="*/ 1631289 h 3979469"/>
              <a:gd name="connsiteX45" fmla="*/ 1155943 w 6693550"/>
              <a:gd name="connsiteY45" fmla="*/ 1638605 h 3979469"/>
              <a:gd name="connsiteX46" fmla="*/ 1199835 w 6693550"/>
              <a:gd name="connsiteY46" fmla="*/ 1645920 h 3979469"/>
              <a:gd name="connsiteX47" fmla="*/ 1229095 w 6693550"/>
              <a:gd name="connsiteY47" fmla="*/ 1653235 h 3979469"/>
              <a:gd name="connsiteX48" fmla="*/ 1251041 w 6693550"/>
              <a:gd name="connsiteY48" fmla="*/ 1660550 h 3979469"/>
              <a:gd name="connsiteX49" fmla="*/ 1463182 w 6693550"/>
              <a:gd name="connsiteY49" fmla="*/ 1667865 h 3979469"/>
              <a:gd name="connsiteX50" fmla="*/ 1485127 w 6693550"/>
              <a:gd name="connsiteY50" fmla="*/ 1675181 h 3979469"/>
              <a:gd name="connsiteX51" fmla="*/ 1507073 w 6693550"/>
              <a:gd name="connsiteY51" fmla="*/ 1689811 h 3979469"/>
              <a:gd name="connsiteX52" fmla="*/ 1675323 w 6693550"/>
              <a:gd name="connsiteY52" fmla="*/ 1697126 h 3979469"/>
              <a:gd name="connsiteX53" fmla="*/ 1719214 w 6693550"/>
              <a:gd name="connsiteY53" fmla="*/ 1704441 h 3979469"/>
              <a:gd name="connsiteX54" fmla="*/ 1741159 w 6693550"/>
              <a:gd name="connsiteY54" fmla="*/ 1711757 h 3979469"/>
              <a:gd name="connsiteX55" fmla="*/ 1843572 w 6693550"/>
              <a:gd name="connsiteY55" fmla="*/ 1704441 h 3979469"/>
              <a:gd name="connsiteX56" fmla="*/ 1858203 w 6693550"/>
              <a:gd name="connsiteY56" fmla="*/ 1689811 h 3979469"/>
              <a:gd name="connsiteX57" fmla="*/ 1872833 w 6693550"/>
              <a:gd name="connsiteY57" fmla="*/ 1667865 h 3979469"/>
              <a:gd name="connsiteX58" fmla="*/ 1894779 w 6693550"/>
              <a:gd name="connsiteY58" fmla="*/ 1660550 h 3979469"/>
              <a:gd name="connsiteX59" fmla="*/ 1931355 w 6693550"/>
              <a:gd name="connsiteY59" fmla="*/ 1631289 h 3979469"/>
              <a:gd name="connsiteX60" fmla="*/ 1960615 w 6693550"/>
              <a:gd name="connsiteY60" fmla="*/ 1594713 h 3979469"/>
              <a:gd name="connsiteX61" fmla="*/ 1989876 w 6693550"/>
              <a:gd name="connsiteY61" fmla="*/ 1506931 h 3979469"/>
              <a:gd name="connsiteX62" fmla="*/ 1997191 w 6693550"/>
              <a:gd name="connsiteY62" fmla="*/ 1484985 h 3979469"/>
              <a:gd name="connsiteX63" fmla="*/ 2004507 w 6693550"/>
              <a:gd name="connsiteY63" fmla="*/ 1463040 h 3979469"/>
              <a:gd name="connsiteX64" fmla="*/ 2019137 w 6693550"/>
              <a:gd name="connsiteY64" fmla="*/ 1411833 h 3979469"/>
              <a:gd name="connsiteX65" fmla="*/ 2048398 w 6693550"/>
              <a:gd name="connsiteY65" fmla="*/ 1375257 h 3979469"/>
              <a:gd name="connsiteX66" fmla="*/ 2055713 w 6693550"/>
              <a:gd name="connsiteY66" fmla="*/ 1345997 h 3979469"/>
              <a:gd name="connsiteX67" fmla="*/ 2063028 w 6693550"/>
              <a:gd name="connsiteY67" fmla="*/ 1309421 h 3979469"/>
              <a:gd name="connsiteX68" fmla="*/ 2099604 w 6693550"/>
              <a:gd name="connsiteY68" fmla="*/ 1280160 h 3979469"/>
              <a:gd name="connsiteX69" fmla="*/ 2136180 w 6693550"/>
              <a:gd name="connsiteY69" fmla="*/ 1272845 h 3979469"/>
              <a:gd name="connsiteX70" fmla="*/ 2180071 w 6693550"/>
              <a:gd name="connsiteY70" fmla="*/ 1258214 h 3979469"/>
              <a:gd name="connsiteX71" fmla="*/ 2202017 w 6693550"/>
              <a:gd name="connsiteY71" fmla="*/ 1250899 h 3979469"/>
              <a:gd name="connsiteX72" fmla="*/ 2223963 w 6693550"/>
              <a:gd name="connsiteY72" fmla="*/ 1243584 h 3979469"/>
              <a:gd name="connsiteX73" fmla="*/ 2260539 w 6693550"/>
              <a:gd name="connsiteY73" fmla="*/ 1221638 h 3979469"/>
              <a:gd name="connsiteX74" fmla="*/ 2282484 w 6693550"/>
              <a:gd name="connsiteY74" fmla="*/ 1207008 h 3979469"/>
              <a:gd name="connsiteX75" fmla="*/ 2326375 w 6693550"/>
              <a:gd name="connsiteY75" fmla="*/ 1192377 h 3979469"/>
              <a:gd name="connsiteX76" fmla="*/ 2348321 w 6693550"/>
              <a:gd name="connsiteY76" fmla="*/ 1185062 h 3979469"/>
              <a:gd name="connsiteX77" fmla="*/ 2362951 w 6693550"/>
              <a:gd name="connsiteY77" fmla="*/ 1163117 h 3979469"/>
              <a:gd name="connsiteX78" fmla="*/ 2384897 w 6693550"/>
              <a:gd name="connsiteY78" fmla="*/ 1155801 h 3979469"/>
              <a:gd name="connsiteX79" fmla="*/ 2406843 w 6693550"/>
              <a:gd name="connsiteY79" fmla="*/ 1119225 h 3979469"/>
              <a:gd name="connsiteX80" fmla="*/ 2450734 w 6693550"/>
              <a:gd name="connsiteY80" fmla="*/ 1104595 h 3979469"/>
              <a:gd name="connsiteX81" fmla="*/ 2487310 w 6693550"/>
              <a:gd name="connsiteY81" fmla="*/ 1068019 h 3979469"/>
              <a:gd name="connsiteX82" fmla="*/ 2509255 w 6693550"/>
              <a:gd name="connsiteY82" fmla="*/ 1002182 h 3979469"/>
              <a:gd name="connsiteX83" fmla="*/ 2516571 w 6693550"/>
              <a:gd name="connsiteY83" fmla="*/ 980237 h 3979469"/>
              <a:gd name="connsiteX84" fmla="*/ 2545831 w 6693550"/>
              <a:gd name="connsiteY84" fmla="*/ 943661 h 3979469"/>
              <a:gd name="connsiteX85" fmla="*/ 2560462 w 6693550"/>
              <a:gd name="connsiteY85" fmla="*/ 929030 h 3979469"/>
              <a:gd name="connsiteX86" fmla="*/ 2567777 w 6693550"/>
              <a:gd name="connsiteY86" fmla="*/ 899769 h 3979469"/>
              <a:gd name="connsiteX87" fmla="*/ 2582407 w 6693550"/>
              <a:gd name="connsiteY87" fmla="*/ 775411 h 3979469"/>
              <a:gd name="connsiteX88" fmla="*/ 2575092 w 6693550"/>
              <a:gd name="connsiteY88" fmla="*/ 651053 h 3979469"/>
              <a:gd name="connsiteX89" fmla="*/ 2553147 w 6693550"/>
              <a:gd name="connsiteY89" fmla="*/ 585216 h 3979469"/>
              <a:gd name="connsiteX90" fmla="*/ 2538516 w 6693550"/>
              <a:gd name="connsiteY90" fmla="*/ 519379 h 3979469"/>
              <a:gd name="connsiteX91" fmla="*/ 2509255 w 6693550"/>
              <a:gd name="connsiteY91" fmla="*/ 475488 h 3979469"/>
              <a:gd name="connsiteX92" fmla="*/ 2501940 w 6693550"/>
              <a:gd name="connsiteY92" fmla="*/ 351129 h 3979469"/>
              <a:gd name="connsiteX93" fmla="*/ 2516571 w 6693550"/>
              <a:gd name="connsiteY93" fmla="*/ 336499 h 3979469"/>
              <a:gd name="connsiteX94" fmla="*/ 2560462 w 6693550"/>
              <a:gd name="connsiteY94" fmla="*/ 314553 h 3979469"/>
              <a:gd name="connsiteX95" fmla="*/ 2582407 w 6693550"/>
              <a:gd name="connsiteY95" fmla="*/ 292608 h 3979469"/>
              <a:gd name="connsiteX96" fmla="*/ 2626299 w 6693550"/>
              <a:gd name="connsiteY96" fmla="*/ 263347 h 3979469"/>
              <a:gd name="connsiteX97" fmla="*/ 2648244 w 6693550"/>
              <a:gd name="connsiteY97" fmla="*/ 248717 h 3979469"/>
              <a:gd name="connsiteX98" fmla="*/ 2662875 w 6693550"/>
              <a:gd name="connsiteY98" fmla="*/ 234086 h 3979469"/>
              <a:gd name="connsiteX99" fmla="*/ 2736027 w 6693550"/>
              <a:gd name="connsiteY99" fmla="*/ 212141 h 3979469"/>
              <a:gd name="connsiteX100" fmla="*/ 2801863 w 6693550"/>
              <a:gd name="connsiteY100" fmla="*/ 190195 h 3979469"/>
              <a:gd name="connsiteX101" fmla="*/ 2823809 w 6693550"/>
              <a:gd name="connsiteY101" fmla="*/ 182880 h 3979469"/>
              <a:gd name="connsiteX102" fmla="*/ 2918907 w 6693550"/>
              <a:gd name="connsiteY102" fmla="*/ 168249 h 3979469"/>
              <a:gd name="connsiteX103" fmla="*/ 2999374 w 6693550"/>
              <a:gd name="connsiteY103" fmla="*/ 153619 h 3979469"/>
              <a:gd name="connsiteX104" fmla="*/ 3131047 w 6693550"/>
              <a:gd name="connsiteY104" fmla="*/ 146304 h 3979469"/>
              <a:gd name="connsiteX105" fmla="*/ 3182254 w 6693550"/>
              <a:gd name="connsiteY105" fmla="*/ 138989 h 3979469"/>
              <a:gd name="connsiteX106" fmla="*/ 3255406 w 6693550"/>
              <a:gd name="connsiteY106" fmla="*/ 131673 h 3979469"/>
              <a:gd name="connsiteX107" fmla="*/ 3299297 w 6693550"/>
              <a:gd name="connsiteY107" fmla="*/ 117043 h 3979469"/>
              <a:gd name="connsiteX108" fmla="*/ 3321243 w 6693550"/>
              <a:gd name="connsiteY108" fmla="*/ 109728 h 3979469"/>
              <a:gd name="connsiteX109" fmla="*/ 3394395 w 6693550"/>
              <a:gd name="connsiteY109" fmla="*/ 87782 h 3979469"/>
              <a:gd name="connsiteX110" fmla="*/ 3482177 w 6693550"/>
              <a:gd name="connsiteY110" fmla="*/ 80467 h 3979469"/>
              <a:gd name="connsiteX111" fmla="*/ 3555329 w 6693550"/>
              <a:gd name="connsiteY111" fmla="*/ 65837 h 3979469"/>
              <a:gd name="connsiteX112" fmla="*/ 3599220 w 6693550"/>
              <a:gd name="connsiteY112" fmla="*/ 51206 h 3979469"/>
              <a:gd name="connsiteX113" fmla="*/ 3650427 w 6693550"/>
              <a:gd name="connsiteY113" fmla="*/ 36576 h 3979469"/>
              <a:gd name="connsiteX114" fmla="*/ 3716263 w 6693550"/>
              <a:gd name="connsiteY114" fmla="*/ 14630 h 3979469"/>
              <a:gd name="connsiteX115" fmla="*/ 3738209 w 6693550"/>
              <a:gd name="connsiteY115" fmla="*/ 7315 h 3979469"/>
              <a:gd name="connsiteX116" fmla="*/ 3760155 w 6693550"/>
              <a:gd name="connsiteY116" fmla="*/ 0 h 3979469"/>
              <a:gd name="connsiteX117" fmla="*/ 3869883 w 6693550"/>
              <a:gd name="connsiteY117" fmla="*/ 7315 h 3979469"/>
              <a:gd name="connsiteX118" fmla="*/ 3921089 w 6693550"/>
              <a:gd name="connsiteY118" fmla="*/ 21945 h 3979469"/>
              <a:gd name="connsiteX119" fmla="*/ 4067393 w 6693550"/>
              <a:gd name="connsiteY119" fmla="*/ 29261 h 3979469"/>
              <a:gd name="connsiteX120" fmla="*/ 4177121 w 6693550"/>
              <a:gd name="connsiteY120" fmla="*/ 43891 h 3979469"/>
              <a:gd name="connsiteX121" fmla="*/ 4235643 w 6693550"/>
              <a:gd name="connsiteY121" fmla="*/ 51206 h 3979469"/>
              <a:gd name="connsiteX122" fmla="*/ 4301479 w 6693550"/>
              <a:gd name="connsiteY122" fmla="*/ 73152 h 3979469"/>
              <a:gd name="connsiteX123" fmla="*/ 4323425 w 6693550"/>
              <a:gd name="connsiteY123" fmla="*/ 80467 h 3979469"/>
              <a:gd name="connsiteX124" fmla="*/ 4381947 w 6693550"/>
              <a:gd name="connsiteY124" fmla="*/ 95097 h 3979469"/>
              <a:gd name="connsiteX125" fmla="*/ 4455099 w 6693550"/>
              <a:gd name="connsiteY125" fmla="*/ 102413 h 3979469"/>
              <a:gd name="connsiteX126" fmla="*/ 4498990 w 6693550"/>
              <a:gd name="connsiteY126" fmla="*/ 117043 h 3979469"/>
              <a:gd name="connsiteX127" fmla="*/ 4542881 w 6693550"/>
              <a:gd name="connsiteY127" fmla="*/ 138989 h 3979469"/>
              <a:gd name="connsiteX128" fmla="*/ 4623348 w 6693550"/>
              <a:gd name="connsiteY128" fmla="*/ 146304 h 3979469"/>
              <a:gd name="connsiteX129" fmla="*/ 4645294 w 6693550"/>
              <a:gd name="connsiteY129" fmla="*/ 153619 h 3979469"/>
              <a:gd name="connsiteX130" fmla="*/ 4667239 w 6693550"/>
              <a:gd name="connsiteY130" fmla="*/ 168249 h 3979469"/>
              <a:gd name="connsiteX131" fmla="*/ 4711131 w 6693550"/>
              <a:gd name="connsiteY131" fmla="*/ 182880 h 3979469"/>
              <a:gd name="connsiteX132" fmla="*/ 4733076 w 6693550"/>
              <a:gd name="connsiteY132" fmla="*/ 197510 h 3979469"/>
              <a:gd name="connsiteX133" fmla="*/ 4776967 w 6693550"/>
              <a:gd name="connsiteY133" fmla="*/ 219456 h 3979469"/>
              <a:gd name="connsiteX134" fmla="*/ 4828174 w 6693550"/>
              <a:gd name="connsiteY134" fmla="*/ 256032 h 3979469"/>
              <a:gd name="connsiteX135" fmla="*/ 4864750 w 6693550"/>
              <a:gd name="connsiteY135" fmla="*/ 285293 h 3979469"/>
              <a:gd name="connsiteX136" fmla="*/ 4901326 w 6693550"/>
              <a:gd name="connsiteY136" fmla="*/ 314553 h 3979469"/>
              <a:gd name="connsiteX137" fmla="*/ 4908641 w 6693550"/>
              <a:gd name="connsiteY137" fmla="*/ 336499 h 3979469"/>
              <a:gd name="connsiteX138" fmla="*/ 4930587 w 6693550"/>
              <a:gd name="connsiteY138" fmla="*/ 343814 h 3979469"/>
              <a:gd name="connsiteX139" fmla="*/ 4945217 w 6693550"/>
              <a:gd name="connsiteY139" fmla="*/ 358445 h 3979469"/>
              <a:gd name="connsiteX140" fmla="*/ 4967163 w 6693550"/>
              <a:gd name="connsiteY140" fmla="*/ 373075 h 3979469"/>
              <a:gd name="connsiteX141" fmla="*/ 4974478 w 6693550"/>
              <a:gd name="connsiteY141" fmla="*/ 395021 h 3979469"/>
              <a:gd name="connsiteX142" fmla="*/ 4996423 w 6693550"/>
              <a:gd name="connsiteY142" fmla="*/ 402336 h 3979469"/>
              <a:gd name="connsiteX143" fmla="*/ 5032999 w 6693550"/>
              <a:gd name="connsiteY143" fmla="*/ 424281 h 3979469"/>
              <a:gd name="connsiteX144" fmla="*/ 5047630 w 6693550"/>
              <a:gd name="connsiteY144" fmla="*/ 438912 h 3979469"/>
              <a:gd name="connsiteX145" fmla="*/ 5084206 w 6693550"/>
              <a:gd name="connsiteY145" fmla="*/ 460857 h 3979469"/>
              <a:gd name="connsiteX146" fmla="*/ 5113467 w 6693550"/>
              <a:gd name="connsiteY146" fmla="*/ 519379 h 3979469"/>
              <a:gd name="connsiteX147" fmla="*/ 5135412 w 6693550"/>
              <a:gd name="connsiteY147" fmla="*/ 585216 h 3979469"/>
              <a:gd name="connsiteX148" fmla="*/ 5142727 w 6693550"/>
              <a:gd name="connsiteY148" fmla="*/ 607161 h 3979469"/>
              <a:gd name="connsiteX149" fmla="*/ 5164673 w 6693550"/>
              <a:gd name="connsiteY149" fmla="*/ 614477 h 3979469"/>
              <a:gd name="connsiteX150" fmla="*/ 5193934 w 6693550"/>
              <a:gd name="connsiteY150" fmla="*/ 643737 h 3979469"/>
              <a:gd name="connsiteX151" fmla="*/ 5201249 w 6693550"/>
              <a:gd name="connsiteY151" fmla="*/ 665683 h 3979469"/>
              <a:gd name="connsiteX152" fmla="*/ 5215879 w 6693550"/>
              <a:gd name="connsiteY152" fmla="*/ 687629 h 3979469"/>
              <a:gd name="connsiteX153" fmla="*/ 5223195 w 6693550"/>
              <a:gd name="connsiteY153" fmla="*/ 709574 h 3979469"/>
              <a:gd name="connsiteX154" fmla="*/ 5259771 w 6693550"/>
              <a:gd name="connsiteY154" fmla="*/ 738835 h 3979469"/>
              <a:gd name="connsiteX155" fmla="*/ 5274401 w 6693550"/>
              <a:gd name="connsiteY155" fmla="*/ 782726 h 3979469"/>
              <a:gd name="connsiteX156" fmla="*/ 5281716 w 6693550"/>
              <a:gd name="connsiteY156" fmla="*/ 804672 h 3979469"/>
              <a:gd name="connsiteX157" fmla="*/ 5289031 w 6693550"/>
              <a:gd name="connsiteY157" fmla="*/ 841248 h 3979469"/>
              <a:gd name="connsiteX158" fmla="*/ 5303662 w 6693550"/>
              <a:gd name="connsiteY158" fmla="*/ 914400 h 3979469"/>
              <a:gd name="connsiteX159" fmla="*/ 5318292 w 6693550"/>
              <a:gd name="connsiteY159" fmla="*/ 936345 h 3979469"/>
              <a:gd name="connsiteX160" fmla="*/ 5325607 w 6693550"/>
              <a:gd name="connsiteY160" fmla="*/ 958291 h 3979469"/>
              <a:gd name="connsiteX161" fmla="*/ 5340238 w 6693550"/>
              <a:gd name="connsiteY161" fmla="*/ 972921 h 3979469"/>
              <a:gd name="connsiteX162" fmla="*/ 5347553 w 6693550"/>
              <a:gd name="connsiteY162" fmla="*/ 1009497 h 3979469"/>
              <a:gd name="connsiteX163" fmla="*/ 5354868 w 6693550"/>
              <a:gd name="connsiteY163" fmla="*/ 1031443 h 3979469"/>
              <a:gd name="connsiteX164" fmla="*/ 5362183 w 6693550"/>
              <a:gd name="connsiteY164" fmla="*/ 1075334 h 3979469"/>
              <a:gd name="connsiteX165" fmla="*/ 5369499 w 6693550"/>
              <a:gd name="connsiteY165" fmla="*/ 1104595 h 3979469"/>
              <a:gd name="connsiteX166" fmla="*/ 5384129 w 6693550"/>
              <a:gd name="connsiteY166" fmla="*/ 1185062 h 3979469"/>
              <a:gd name="connsiteX167" fmla="*/ 5398759 w 6693550"/>
              <a:gd name="connsiteY167" fmla="*/ 1287475 h 3979469"/>
              <a:gd name="connsiteX168" fmla="*/ 5428020 w 6693550"/>
              <a:gd name="connsiteY168" fmla="*/ 1331366 h 3979469"/>
              <a:gd name="connsiteX169" fmla="*/ 5449966 w 6693550"/>
              <a:gd name="connsiteY169" fmla="*/ 1367942 h 3979469"/>
              <a:gd name="connsiteX170" fmla="*/ 5457281 w 6693550"/>
              <a:gd name="connsiteY170" fmla="*/ 1389888 h 3979469"/>
              <a:gd name="connsiteX171" fmla="*/ 5479227 w 6693550"/>
              <a:gd name="connsiteY171" fmla="*/ 1404518 h 3979469"/>
              <a:gd name="connsiteX172" fmla="*/ 5493857 w 6693550"/>
              <a:gd name="connsiteY172" fmla="*/ 1419149 h 3979469"/>
              <a:gd name="connsiteX173" fmla="*/ 5523118 w 6693550"/>
              <a:gd name="connsiteY173" fmla="*/ 1455725 h 3979469"/>
              <a:gd name="connsiteX174" fmla="*/ 5537748 w 6693550"/>
              <a:gd name="connsiteY174" fmla="*/ 1477670 h 3979469"/>
              <a:gd name="connsiteX175" fmla="*/ 5552379 w 6693550"/>
              <a:gd name="connsiteY175" fmla="*/ 1492301 h 3979469"/>
              <a:gd name="connsiteX176" fmla="*/ 5559694 w 6693550"/>
              <a:gd name="connsiteY176" fmla="*/ 1514246 h 3979469"/>
              <a:gd name="connsiteX177" fmla="*/ 5588955 w 6693550"/>
              <a:gd name="connsiteY177" fmla="*/ 1543507 h 3979469"/>
              <a:gd name="connsiteX178" fmla="*/ 5596270 w 6693550"/>
              <a:gd name="connsiteY178" fmla="*/ 1565453 h 3979469"/>
              <a:gd name="connsiteX179" fmla="*/ 5618215 w 6693550"/>
              <a:gd name="connsiteY179" fmla="*/ 1580083 h 3979469"/>
              <a:gd name="connsiteX180" fmla="*/ 5654791 w 6693550"/>
              <a:gd name="connsiteY180" fmla="*/ 1631289 h 3979469"/>
              <a:gd name="connsiteX181" fmla="*/ 5684052 w 6693550"/>
              <a:gd name="connsiteY181" fmla="*/ 1675181 h 3979469"/>
              <a:gd name="connsiteX182" fmla="*/ 5720628 w 6693550"/>
              <a:gd name="connsiteY182" fmla="*/ 1704441 h 3979469"/>
              <a:gd name="connsiteX183" fmla="*/ 5757204 w 6693550"/>
              <a:gd name="connsiteY183" fmla="*/ 1726387 h 3979469"/>
              <a:gd name="connsiteX184" fmla="*/ 5793780 w 6693550"/>
              <a:gd name="connsiteY184" fmla="*/ 1748333 h 3979469"/>
              <a:gd name="connsiteX185" fmla="*/ 5830356 w 6693550"/>
              <a:gd name="connsiteY185" fmla="*/ 1777593 h 3979469"/>
              <a:gd name="connsiteX186" fmla="*/ 5866932 w 6693550"/>
              <a:gd name="connsiteY186" fmla="*/ 1821485 h 3979469"/>
              <a:gd name="connsiteX187" fmla="*/ 5881563 w 6693550"/>
              <a:gd name="connsiteY187" fmla="*/ 1836115 h 3979469"/>
              <a:gd name="connsiteX188" fmla="*/ 5910823 w 6693550"/>
              <a:gd name="connsiteY188" fmla="*/ 1850745 h 3979469"/>
              <a:gd name="connsiteX189" fmla="*/ 5976660 w 6693550"/>
              <a:gd name="connsiteY189" fmla="*/ 1880006 h 3979469"/>
              <a:gd name="connsiteX190" fmla="*/ 5998606 w 6693550"/>
              <a:gd name="connsiteY190" fmla="*/ 1887321 h 3979469"/>
              <a:gd name="connsiteX191" fmla="*/ 6042497 w 6693550"/>
              <a:gd name="connsiteY191" fmla="*/ 1909267 h 3979469"/>
              <a:gd name="connsiteX192" fmla="*/ 6093703 w 6693550"/>
              <a:gd name="connsiteY192" fmla="*/ 1931213 h 3979469"/>
              <a:gd name="connsiteX193" fmla="*/ 6130279 w 6693550"/>
              <a:gd name="connsiteY193" fmla="*/ 1953158 h 3979469"/>
              <a:gd name="connsiteX194" fmla="*/ 6159540 w 6693550"/>
              <a:gd name="connsiteY194" fmla="*/ 1989734 h 3979469"/>
              <a:gd name="connsiteX195" fmla="*/ 6218062 w 6693550"/>
              <a:gd name="connsiteY195" fmla="*/ 2040941 h 3979469"/>
              <a:gd name="connsiteX196" fmla="*/ 6232692 w 6693550"/>
              <a:gd name="connsiteY196" fmla="*/ 2084832 h 3979469"/>
              <a:gd name="connsiteX197" fmla="*/ 6276583 w 6693550"/>
              <a:gd name="connsiteY197" fmla="*/ 2114093 h 3979469"/>
              <a:gd name="connsiteX198" fmla="*/ 6291214 w 6693550"/>
              <a:gd name="connsiteY198" fmla="*/ 2128723 h 3979469"/>
              <a:gd name="connsiteX199" fmla="*/ 6313159 w 6693550"/>
              <a:gd name="connsiteY199" fmla="*/ 2136038 h 3979469"/>
              <a:gd name="connsiteX200" fmla="*/ 6430203 w 6693550"/>
              <a:gd name="connsiteY200" fmla="*/ 2143353 h 3979469"/>
              <a:gd name="connsiteX201" fmla="*/ 6444833 w 6693550"/>
              <a:gd name="connsiteY201" fmla="*/ 2165299 h 3979469"/>
              <a:gd name="connsiteX202" fmla="*/ 6459463 w 6693550"/>
              <a:gd name="connsiteY202" fmla="*/ 2253081 h 3979469"/>
              <a:gd name="connsiteX203" fmla="*/ 6466779 w 6693550"/>
              <a:gd name="connsiteY203" fmla="*/ 2275027 h 3979469"/>
              <a:gd name="connsiteX204" fmla="*/ 6452148 w 6693550"/>
              <a:gd name="connsiteY204" fmla="*/ 2362809 h 3979469"/>
              <a:gd name="connsiteX205" fmla="*/ 6444833 w 6693550"/>
              <a:gd name="connsiteY205" fmla="*/ 2384755 h 3979469"/>
              <a:gd name="connsiteX206" fmla="*/ 6422887 w 6693550"/>
              <a:gd name="connsiteY206" fmla="*/ 2392070 h 3979469"/>
              <a:gd name="connsiteX207" fmla="*/ 6415572 w 6693550"/>
              <a:gd name="connsiteY207" fmla="*/ 2523744 h 3979469"/>
              <a:gd name="connsiteX208" fmla="*/ 6422887 w 6693550"/>
              <a:gd name="connsiteY208" fmla="*/ 2545689 h 3979469"/>
              <a:gd name="connsiteX209" fmla="*/ 6437518 w 6693550"/>
              <a:gd name="connsiteY209" fmla="*/ 2560320 h 3979469"/>
              <a:gd name="connsiteX210" fmla="*/ 6452148 w 6693550"/>
              <a:gd name="connsiteY210" fmla="*/ 2582265 h 3979469"/>
              <a:gd name="connsiteX211" fmla="*/ 6459463 w 6693550"/>
              <a:gd name="connsiteY211" fmla="*/ 2618841 h 3979469"/>
              <a:gd name="connsiteX212" fmla="*/ 6481409 w 6693550"/>
              <a:gd name="connsiteY212" fmla="*/ 2633472 h 3979469"/>
              <a:gd name="connsiteX213" fmla="*/ 6488724 w 6693550"/>
              <a:gd name="connsiteY213" fmla="*/ 2655417 h 3979469"/>
              <a:gd name="connsiteX214" fmla="*/ 6503355 w 6693550"/>
              <a:gd name="connsiteY214" fmla="*/ 2670048 h 3979469"/>
              <a:gd name="connsiteX215" fmla="*/ 6517985 w 6693550"/>
              <a:gd name="connsiteY215" fmla="*/ 2691993 h 3979469"/>
              <a:gd name="connsiteX216" fmla="*/ 6532615 w 6693550"/>
              <a:gd name="connsiteY216" fmla="*/ 2706624 h 3979469"/>
              <a:gd name="connsiteX217" fmla="*/ 6547246 w 6693550"/>
              <a:gd name="connsiteY217" fmla="*/ 2728569 h 3979469"/>
              <a:gd name="connsiteX218" fmla="*/ 6569191 w 6693550"/>
              <a:gd name="connsiteY218" fmla="*/ 2735885 h 3979469"/>
              <a:gd name="connsiteX219" fmla="*/ 6583822 w 6693550"/>
              <a:gd name="connsiteY219" fmla="*/ 2750515 h 3979469"/>
              <a:gd name="connsiteX220" fmla="*/ 6591137 w 6693550"/>
              <a:gd name="connsiteY220" fmla="*/ 2772461 h 3979469"/>
              <a:gd name="connsiteX221" fmla="*/ 6613083 w 6693550"/>
              <a:gd name="connsiteY221" fmla="*/ 2787091 h 3979469"/>
              <a:gd name="connsiteX222" fmla="*/ 6627713 w 6693550"/>
              <a:gd name="connsiteY222" fmla="*/ 2830982 h 3979469"/>
              <a:gd name="connsiteX223" fmla="*/ 6671604 w 6693550"/>
              <a:gd name="connsiteY223" fmla="*/ 2882189 h 3979469"/>
              <a:gd name="connsiteX224" fmla="*/ 6686235 w 6693550"/>
              <a:gd name="connsiteY224" fmla="*/ 2926080 h 3979469"/>
              <a:gd name="connsiteX225" fmla="*/ 6693550 w 6693550"/>
              <a:gd name="connsiteY225" fmla="*/ 2948025 h 3979469"/>
              <a:gd name="connsiteX226" fmla="*/ 6678919 w 6693550"/>
              <a:gd name="connsiteY226" fmla="*/ 3108960 h 3979469"/>
              <a:gd name="connsiteX227" fmla="*/ 6671604 w 6693550"/>
              <a:gd name="connsiteY227" fmla="*/ 3130905 h 3979469"/>
              <a:gd name="connsiteX228" fmla="*/ 6664289 w 6693550"/>
              <a:gd name="connsiteY228" fmla="*/ 3182112 h 3979469"/>
              <a:gd name="connsiteX229" fmla="*/ 6656974 w 6693550"/>
              <a:gd name="connsiteY229" fmla="*/ 3240633 h 3979469"/>
              <a:gd name="connsiteX230" fmla="*/ 6642343 w 6693550"/>
              <a:gd name="connsiteY230" fmla="*/ 3284525 h 3979469"/>
              <a:gd name="connsiteX231" fmla="*/ 6627713 w 6693550"/>
              <a:gd name="connsiteY231" fmla="*/ 3306470 h 3979469"/>
              <a:gd name="connsiteX232" fmla="*/ 6620398 w 6693550"/>
              <a:gd name="connsiteY232" fmla="*/ 3394253 h 3979469"/>
              <a:gd name="connsiteX233" fmla="*/ 6598452 w 6693550"/>
              <a:gd name="connsiteY233" fmla="*/ 3474720 h 3979469"/>
              <a:gd name="connsiteX234" fmla="*/ 6591137 w 6693550"/>
              <a:gd name="connsiteY234" fmla="*/ 3496665 h 3979469"/>
              <a:gd name="connsiteX235" fmla="*/ 6569191 w 6693550"/>
              <a:gd name="connsiteY235" fmla="*/ 3562502 h 3979469"/>
              <a:gd name="connsiteX236" fmla="*/ 6561876 w 6693550"/>
              <a:gd name="connsiteY236" fmla="*/ 3584448 h 3979469"/>
              <a:gd name="connsiteX237" fmla="*/ 6547246 w 6693550"/>
              <a:gd name="connsiteY237" fmla="*/ 3760013 h 3979469"/>
              <a:gd name="connsiteX238" fmla="*/ 6539931 w 6693550"/>
              <a:gd name="connsiteY238" fmla="*/ 3781958 h 3979469"/>
              <a:gd name="connsiteX239" fmla="*/ 6539931 w 6693550"/>
              <a:gd name="connsiteY239" fmla="*/ 3913632 h 3979469"/>
              <a:gd name="connsiteX240" fmla="*/ 6561876 w 6693550"/>
              <a:gd name="connsiteY240" fmla="*/ 3935577 h 3979469"/>
              <a:gd name="connsiteX241" fmla="*/ 6569191 w 6693550"/>
              <a:gd name="connsiteY241" fmla="*/ 3979469 h 397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6693550" h="3979469">
                <a:moveTo>
                  <a:pt x="58663" y="2187245"/>
                </a:moveTo>
                <a:cubicBezTo>
                  <a:pt x="65978" y="2175053"/>
                  <a:pt x="72345" y="2162239"/>
                  <a:pt x="80609" y="2150669"/>
                </a:cubicBezTo>
                <a:cubicBezTo>
                  <a:pt x="84618" y="2145057"/>
                  <a:pt x="92522" y="2142377"/>
                  <a:pt x="95239" y="2136038"/>
                </a:cubicBezTo>
                <a:cubicBezTo>
                  <a:pt x="100137" y="2124610"/>
                  <a:pt x="99858" y="2111599"/>
                  <a:pt x="102555" y="2099462"/>
                </a:cubicBezTo>
                <a:cubicBezTo>
                  <a:pt x="113993" y="2047991"/>
                  <a:pt x="104962" y="2091036"/>
                  <a:pt x="117185" y="2048256"/>
                </a:cubicBezTo>
                <a:cubicBezTo>
                  <a:pt x="135558" y="1983950"/>
                  <a:pt x="114274" y="2049674"/>
                  <a:pt x="131815" y="1997049"/>
                </a:cubicBezTo>
                <a:cubicBezTo>
                  <a:pt x="142823" y="1920001"/>
                  <a:pt x="143451" y="1940837"/>
                  <a:pt x="131815" y="1836115"/>
                </a:cubicBezTo>
                <a:cubicBezTo>
                  <a:pt x="130963" y="1828451"/>
                  <a:pt x="127948" y="1821066"/>
                  <a:pt x="124500" y="1814169"/>
                </a:cubicBezTo>
                <a:cubicBezTo>
                  <a:pt x="120568" y="1806306"/>
                  <a:pt x="114747" y="1799539"/>
                  <a:pt x="109870" y="1792224"/>
                </a:cubicBezTo>
                <a:cubicBezTo>
                  <a:pt x="104993" y="1777594"/>
                  <a:pt x="98263" y="1763455"/>
                  <a:pt x="95239" y="1748333"/>
                </a:cubicBezTo>
                <a:cubicBezTo>
                  <a:pt x="92801" y="1736141"/>
                  <a:pt x="93962" y="1722626"/>
                  <a:pt x="87924" y="1711757"/>
                </a:cubicBezTo>
                <a:cubicBezTo>
                  <a:pt x="81225" y="1699699"/>
                  <a:pt x="66314" y="1693973"/>
                  <a:pt x="58663" y="1682496"/>
                </a:cubicBezTo>
                <a:cubicBezTo>
                  <a:pt x="25577" y="1632866"/>
                  <a:pt x="41836" y="1651038"/>
                  <a:pt x="14772" y="1623974"/>
                </a:cubicBezTo>
                <a:cubicBezTo>
                  <a:pt x="9895" y="1609344"/>
                  <a:pt x="-1392" y="1595428"/>
                  <a:pt x="142" y="1580083"/>
                </a:cubicBezTo>
                <a:cubicBezTo>
                  <a:pt x="2580" y="1555699"/>
                  <a:pt x="3991" y="1531190"/>
                  <a:pt x="7457" y="1506931"/>
                </a:cubicBezTo>
                <a:cubicBezTo>
                  <a:pt x="8879" y="1496978"/>
                  <a:pt x="9444" y="1486196"/>
                  <a:pt x="14772" y="1477670"/>
                </a:cubicBezTo>
                <a:cubicBezTo>
                  <a:pt x="22083" y="1465973"/>
                  <a:pt x="30947" y="1452771"/>
                  <a:pt x="44033" y="1448409"/>
                </a:cubicBezTo>
                <a:lnTo>
                  <a:pt x="65979" y="1441094"/>
                </a:lnTo>
                <a:cubicBezTo>
                  <a:pt x="73294" y="1436217"/>
                  <a:pt x="81059" y="1431956"/>
                  <a:pt x="87924" y="1426464"/>
                </a:cubicBezTo>
                <a:cubicBezTo>
                  <a:pt x="93310" y="1422155"/>
                  <a:pt x="96641" y="1415382"/>
                  <a:pt x="102555" y="1411833"/>
                </a:cubicBezTo>
                <a:cubicBezTo>
                  <a:pt x="110750" y="1406916"/>
                  <a:pt x="147384" y="1399116"/>
                  <a:pt x="153761" y="1397203"/>
                </a:cubicBezTo>
                <a:cubicBezTo>
                  <a:pt x="168532" y="1392772"/>
                  <a:pt x="183022" y="1387450"/>
                  <a:pt x="197652" y="1382573"/>
                </a:cubicBezTo>
                <a:lnTo>
                  <a:pt x="241543" y="1367942"/>
                </a:lnTo>
                <a:cubicBezTo>
                  <a:pt x="248858" y="1365504"/>
                  <a:pt x="256008" y="1362497"/>
                  <a:pt x="263489" y="1360627"/>
                </a:cubicBezTo>
                <a:cubicBezTo>
                  <a:pt x="273243" y="1358189"/>
                  <a:pt x="283120" y="1356201"/>
                  <a:pt x="292750" y="1353312"/>
                </a:cubicBezTo>
                <a:cubicBezTo>
                  <a:pt x="307521" y="1348881"/>
                  <a:pt x="321314" y="1340384"/>
                  <a:pt x="336641" y="1338681"/>
                </a:cubicBezTo>
                <a:lnTo>
                  <a:pt x="402478" y="1331366"/>
                </a:lnTo>
                <a:cubicBezTo>
                  <a:pt x="468315" y="1333804"/>
                  <a:pt x="534377" y="1332716"/>
                  <a:pt x="599988" y="1338681"/>
                </a:cubicBezTo>
                <a:cubicBezTo>
                  <a:pt x="615346" y="1340077"/>
                  <a:pt x="628918" y="1349572"/>
                  <a:pt x="643879" y="1353312"/>
                </a:cubicBezTo>
                <a:cubicBezTo>
                  <a:pt x="653633" y="1355750"/>
                  <a:pt x="663281" y="1358655"/>
                  <a:pt x="673140" y="1360627"/>
                </a:cubicBezTo>
                <a:cubicBezTo>
                  <a:pt x="687684" y="1363536"/>
                  <a:pt x="702642" y="1364345"/>
                  <a:pt x="717031" y="1367942"/>
                </a:cubicBezTo>
                <a:cubicBezTo>
                  <a:pt x="731993" y="1371682"/>
                  <a:pt x="746292" y="1377696"/>
                  <a:pt x="760923" y="1382573"/>
                </a:cubicBezTo>
                <a:lnTo>
                  <a:pt x="782868" y="1389888"/>
                </a:lnTo>
                <a:lnTo>
                  <a:pt x="804814" y="1397203"/>
                </a:lnTo>
                <a:lnTo>
                  <a:pt x="826759" y="1404518"/>
                </a:lnTo>
                <a:cubicBezTo>
                  <a:pt x="831636" y="1411833"/>
                  <a:pt x="835600" y="1419847"/>
                  <a:pt x="841390" y="1426464"/>
                </a:cubicBezTo>
                <a:cubicBezTo>
                  <a:pt x="852744" y="1439440"/>
                  <a:pt x="877966" y="1463040"/>
                  <a:pt x="877966" y="1463040"/>
                </a:cubicBezTo>
                <a:cubicBezTo>
                  <a:pt x="880404" y="1470355"/>
                  <a:pt x="881314" y="1478373"/>
                  <a:pt x="885281" y="1484985"/>
                </a:cubicBezTo>
                <a:cubicBezTo>
                  <a:pt x="897529" y="1505398"/>
                  <a:pt x="902128" y="1497067"/>
                  <a:pt x="921857" y="1506931"/>
                </a:cubicBezTo>
                <a:cubicBezTo>
                  <a:pt x="929721" y="1510863"/>
                  <a:pt x="935939" y="1517629"/>
                  <a:pt x="943803" y="1521561"/>
                </a:cubicBezTo>
                <a:cubicBezTo>
                  <a:pt x="950700" y="1525009"/>
                  <a:pt x="958851" y="1525429"/>
                  <a:pt x="965748" y="1528877"/>
                </a:cubicBezTo>
                <a:cubicBezTo>
                  <a:pt x="1022462" y="1557235"/>
                  <a:pt x="954487" y="1532438"/>
                  <a:pt x="1009639" y="1550822"/>
                </a:cubicBezTo>
                <a:cubicBezTo>
                  <a:pt x="1019393" y="1558137"/>
                  <a:pt x="1029725" y="1564739"/>
                  <a:pt x="1038900" y="1572768"/>
                </a:cubicBezTo>
                <a:cubicBezTo>
                  <a:pt x="1057615" y="1589144"/>
                  <a:pt x="1067368" y="1606553"/>
                  <a:pt x="1090107" y="1616659"/>
                </a:cubicBezTo>
                <a:cubicBezTo>
                  <a:pt x="1104200" y="1622922"/>
                  <a:pt x="1119368" y="1626412"/>
                  <a:pt x="1133998" y="1631289"/>
                </a:cubicBezTo>
                <a:cubicBezTo>
                  <a:pt x="1141313" y="1633727"/>
                  <a:pt x="1148337" y="1637337"/>
                  <a:pt x="1155943" y="1638605"/>
                </a:cubicBezTo>
                <a:cubicBezTo>
                  <a:pt x="1170574" y="1641043"/>
                  <a:pt x="1185291" y="1643011"/>
                  <a:pt x="1199835" y="1645920"/>
                </a:cubicBezTo>
                <a:cubicBezTo>
                  <a:pt x="1209693" y="1647892"/>
                  <a:pt x="1219428" y="1650473"/>
                  <a:pt x="1229095" y="1653235"/>
                </a:cubicBezTo>
                <a:cubicBezTo>
                  <a:pt x="1236509" y="1655353"/>
                  <a:pt x="1243345" y="1660069"/>
                  <a:pt x="1251041" y="1660550"/>
                </a:cubicBezTo>
                <a:cubicBezTo>
                  <a:pt x="1321659" y="1664963"/>
                  <a:pt x="1392468" y="1665427"/>
                  <a:pt x="1463182" y="1667865"/>
                </a:cubicBezTo>
                <a:cubicBezTo>
                  <a:pt x="1470497" y="1670304"/>
                  <a:pt x="1478230" y="1671733"/>
                  <a:pt x="1485127" y="1675181"/>
                </a:cubicBezTo>
                <a:cubicBezTo>
                  <a:pt x="1492991" y="1679113"/>
                  <a:pt x="1498339" y="1688803"/>
                  <a:pt x="1507073" y="1689811"/>
                </a:cubicBezTo>
                <a:cubicBezTo>
                  <a:pt x="1562839" y="1696245"/>
                  <a:pt x="1619240" y="1694688"/>
                  <a:pt x="1675323" y="1697126"/>
                </a:cubicBezTo>
                <a:cubicBezTo>
                  <a:pt x="1689953" y="1699564"/>
                  <a:pt x="1704735" y="1701223"/>
                  <a:pt x="1719214" y="1704441"/>
                </a:cubicBezTo>
                <a:cubicBezTo>
                  <a:pt x="1726741" y="1706114"/>
                  <a:pt x="1733448" y="1711757"/>
                  <a:pt x="1741159" y="1711757"/>
                </a:cubicBezTo>
                <a:cubicBezTo>
                  <a:pt x="1775384" y="1711757"/>
                  <a:pt x="1809434" y="1706880"/>
                  <a:pt x="1843572" y="1704441"/>
                </a:cubicBezTo>
                <a:cubicBezTo>
                  <a:pt x="1848449" y="1699564"/>
                  <a:pt x="1853895" y="1695197"/>
                  <a:pt x="1858203" y="1689811"/>
                </a:cubicBezTo>
                <a:cubicBezTo>
                  <a:pt x="1863695" y="1682946"/>
                  <a:pt x="1865968" y="1673357"/>
                  <a:pt x="1872833" y="1667865"/>
                </a:cubicBezTo>
                <a:cubicBezTo>
                  <a:pt x="1878854" y="1663048"/>
                  <a:pt x="1887464" y="1662988"/>
                  <a:pt x="1894779" y="1660550"/>
                </a:cubicBezTo>
                <a:cubicBezTo>
                  <a:pt x="1911074" y="1649687"/>
                  <a:pt x="1919442" y="1646180"/>
                  <a:pt x="1931355" y="1631289"/>
                </a:cubicBezTo>
                <a:cubicBezTo>
                  <a:pt x="1968273" y="1585142"/>
                  <a:pt x="1925285" y="1630045"/>
                  <a:pt x="1960615" y="1594713"/>
                </a:cubicBezTo>
                <a:lnTo>
                  <a:pt x="1989876" y="1506931"/>
                </a:lnTo>
                <a:lnTo>
                  <a:pt x="1997191" y="1484985"/>
                </a:lnTo>
                <a:cubicBezTo>
                  <a:pt x="1999629" y="1477670"/>
                  <a:pt x="2002637" y="1470521"/>
                  <a:pt x="2004507" y="1463040"/>
                </a:cubicBezTo>
                <a:cubicBezTo>
                  <a:pt x="2006851" y="1453666"/>
                  <a:pt x="2013890" y="1422327"/>
                  <a:pt x="2019137" y="1411833"/>
                </a:cubicBezTo>
                <a:cubicBezTo>
                  <a:pt x="2028364" y="1393378"/>
                  <a:pt x="2034790" y="1388865"/>
                  <a:pt x="2048398" y="1375257"/>
                </a:cubicBezTo>
                <a:cubicBezTo>
                  <a:pt x="2050836" y="1365504"/>
                  <a:pt x="2053532" y="1355811"/>
                  <a:pt x="2055713" y="1345997"/>
                </a:cubicBezTo>
                <a:cubicBezTo>
                  <a:pt x="2058410" y="1333860"/>
                  <a:pt x="2058130" y="1320849"/>
                  <a:pt x="2063028" y="1309421"/>
                </a:cubicBezTo>
                <a:cubicBezTo>
                  <a:pt x="2066447" y="1301444"/>
                  <a:pt x="2094136" y="1282210"/>
                  <a:pt x="2099604" y="1280160"/>
                </a:cubicBezTo>
                <a:cubicBezTo>
                  <a:pt x="2111246" y="1275794"/>
                  <a:pt x="2124185" y="1276117"/>
                  <a:pt x="2136180" y="1272845"/>
                </a:cubicBezTo>
                <a:cubicBezTo>
                  <a:pt x="2151058" y="1268787"/>
                  <a:pt x="2165441" y="1263091"/>
                  <a:pt x="2180071" y="1258214"/>
                </a:cubicBezTo>
                <a:lnTo>
                  <a:pt x="2202017" y="1250899"/>
                </a:lnTo>
                <a:lnTo>
                  <a:pt x="2223963" y="1243584"/>
                </a:lnTo>
                <a:cubicBezTo>
                  <a:pt x="2252538" y="1215007"/>
                  <a:pt x="2222555" y="1240630"/>
                  <a:pt x="2260539" y="1221638"/>
                </a:cubicBezTo>
                <a:cubicBezTo>
                  <a:pt x="2268402" y="1217706"/>
                  <a:pt x="2274450" y="1210579"/>
                  <a:pt x="2282484" y="1207008"/>
                </a:cubicBezTo>
                <a:cubicBezTo>
                  <a:pt x="2296577" y="1200745"/>
                  <a:pt x="2311745" y="1197254"/>
                  <a:pt x="2326375" y="1192377"/>
                </a:cubicBezTo>
                <a:lnTo>
                  <a:pt x="2348321" y="1185062"/>
                </a:lnTo>
                <a:cubicBezTo>
                  <a:pt x="2353198" y="1177747"/>
                  <a:pt x="2356086" y="1168609"/>
                  <a:pt x="2362951" y="1163117"/>
                </a:cubicBezTo>
                <a:cubicBezTo>
                  <a:pt x="2368972" y="1158300"/>
                  <a:pt x="2379444" y="1161254"/>
                  <a:pt x="2384897" y="1155801"/>
                </a:cubicBezTo>
                <a:cubicBezTo>
                  <a:pt x="2409925" y="1130773"/>
                  <a:pt x="2372867" y="1136213"/>
                  <a:pt x="2406843" y="1119225"/>
                </a:cubicBezTo>
                <a:cubicBezTo>
                  <a:pt x="2420637" y="1112328"/>
                  <a:pt x="2450734" y="1104595"/>
                  <a:pt x="2450734" y="1104595"/>
                </a:cubicBezTo>
                <a:cubicBezTo>
                  <a:pt x="2462926" y="1092403"/>
                  <a:pt x="2481858" y="1084376"/>
                  <a:pt x="2487310" y="1068019"/>
                </a:cubicBezTo>
                <a:lnTo>
                  <a:pt x="2509255" y="1002182"/>
                </a:lnTo>
                <a:cubicBezTo>
                  <a:pt x="2511693" y="994867"/>
                  <a:pt x="2511119" y="985690"/>
                  <a:pt x="2516571" y="980237"/>
                </a:cubicBezTo>
                <a:cubicBezTo>
                  <a:pt x="2551901" y="944905"/>
                  <a:pt x="2508913" y="989808"/>
                  <a:pt x="2545831" y="943661"/>
                </a:cubicBezTo>
                <a:cubicBezTo>
                  <a:pt x="2550140" y="938275"/>
                  <a:pt x="2555585" y="933907"/>
                  <a:pt x="2560462" y="929030"/>
                </a:cubicBezTo>
                <a:cubicBezTo>
                  <a:pt x="2562900" y="919276"/>
                  <a:pt x="2566667" y="909761"/>
                  <a:pt x="2567777" y="899769"/>
                </a:cubicBezTo>
                <a:cubicBezTo>
                  <a:pt x="2582195" y="770004"/>
                  <a:pt x="2562793" y="834255"/>
                  <a:pt x="2582407" y="775411"/>
                </a:cubicBezTo>
                <a:cubicBezTo>
                  <a:pt x="2579969" y="733958"/>
                  <a:pt x="2580463" y="692229"/>
                  <a:pt x="2575092" y="651053"/>
                </a:cubicBezTo>
                <a:cubicBezTo>
                  <a:pt x="2561931" y="550150"/>
                  <a:pt x="2563385" y="646639"/>
                  <a:pt x="2553147" y="585216"/>
                </a:cubicBezTo>
                <a:cubicBezTo>
                  <a:pt x="2551163" y="573312"/>
                  <a:pt x="2547090" y="534813"/>
                  <a:pt x="2538516" y="519379"/>
                </a:cubicBezTo>
                <a:cubicBezTo>
                  <a:pt x="2529977" y="504008"/>
                  <a:pt x="2509255" y="475488"/>
                  <a:pt x="2509255" y="475488"/>
                </a:cubicBezTo>
                <a:cubicBezTo>
                  <a:pt x="2490643" y="419650"/>
                  <a:pt x="2485309" y="423195"/>
                  <a:pt x="2501940" y="351129"/>
                </a:cubicBezTo>
                <a:cubicBezTo>
                  <a:pt x="2503491" y="344409"/>
                  <a:pt x="2511185" y="340807"/>
                  <a:pt x="2516571" y="336499"/>
                </a:cubicBezTo>
                <a:cubicBezTo>
                  <a:pt x="2536829" y="320293"/>
                  <a:pt x="2537283" y="322280"/>
                  <a:pt x="2560462" y="314553"/>
                </a:cubicBezTo>
                <a:cubicBezTo>
                  <a:pt x="2567777" y="307238"/>
                  <a:pt x="2574241" y="298959"/>
                  <a:pt x="2582407" y="292608"/>
                </a:cubicBezTo>
                <a:cubicBezTo>
                  <a:pt x="2596287" y="281813"/>
                  <a:pt x="2611668" y="273101"/>
                  <a:pt x="2626299" y="263347"/>
                </a:cubicBezTo>
                <a:cubicBezTo>
                  <a:pt x="2633614" y="258470"/>
                  <a:pt x="2642027" y="254934"/>
                  <a:pt x="2648244" y="248717"/>
                </a:cubicBezTo>
                <a:cubicBezTo>
                  <a:pt x="2653121" y="243840"/>
                  <a:pt x="2656706" y="237170"/>
                  <a:pt x="2662875" y="234086"/>
                </a:cubicBezTo>
                <a:cubicBezTo>
                  <a:pt x="2688740" y="221153"/>
                  <a:pt x="2709774" y="220017"/>
                  <a:pt x="2736027" y="212141"/>
                </a:cubicBezTo>
                <a:cubicBezTo>
                  <a:pt x="2758184" y="205494"/>
                  <a:pt x="2779918" y="197510"/>
                  <a:pt x="2801863" y="190195"/>
                </a:cubicBezTo>
                <a:cubicBezTo>
                  <a:pt x="2809178" y="187757"/>
                  <a:pt x="2816175" y="183970"/>
                  <a:pt x="2823809" y="182880"/>
                </a:cubicBezTo>
                <a:cubicBezTo>
                  <a:pt x="2848420" y="179364"/>
                  <a:pt x="2893518" y="173327"/>
                  <a:pt x="2918907" y="168249"/>
                </a:cubicBezTo>
                <a:cubicBezTo>
                  <a:pt x="2965374" y="158955"/>
                  <a:pt x="2937391" y="158577"/>
                  <a:pt x="2999374" y="153619"/>
                </a:cubicBezTo>
                <a:cubicBezTo>
                  <a:pt x="3043193" y="150114"/>
                  <a:pt x="3087156" y="148742"/>
                  <a:pt x="3131047" y="146304"/>
                </a:cubicBezTo>
                <a:cubicBezTo>
                  <a:pt x="3148116" y="143866"/>
                  <a:pt x="3165130" y="141004"/>
                  <a:pt x="3182254" y="138989"/>
                </a:cubicBezTo>
                <a:cubicBezTo>
                  <a:pt x="3206592" y="136126"/>
                  <a:pt x="3231320" y="136189"/>
                  <a:pt x="3255406" y="131673"/>
                </a:cubicBezTo>
                <a:cubicBezTo>
                  <a:pt x="3270564" y="128831"/>
                  <a:pt x="3284667" y="121920"/>
                  <a:pt x="3299297" y="117043"/>
                </a:cubicBezTo>
                <a:lnTo>
                  <a:pt x="3321243" y="109728"/>
                </a:lnTo>
                <a:cubicBezTo>
                  <a:pt x="3349137" y="81832"/>
                  <a:pt x="3330845" y="94137"/>
                  <a:pt x="3394395" y="87782"/>
                </a:cubicBezTo>
                <a:cubicBezTo>
                  <a:pt x="3423611" y="84860"/>
                  <a:pt x="3452994" y="83709"/>
                  <a:pt x="3482177" y="80467"/>
                </a:cubicBezTo>
                <a:cubicBezTo>
                  <a:pt x="3503110" y="78141"/>
                  <a:pt x="3533963" y="72247"/>
                  <a:pt x="3555329" y="65837"/>
                </a:cubicBezTo>
                <a:cubicBezTo>
                  <a:pt x="3570100" y="61406"/>
                  <a:pt x="3584590" y="56083"/>
                  <a:pt x="3599220" y="51206"/>
                </a:cubicBezTo>
                <a:cubicBezTo>
                  <a:pt x="3672967" y="26623"/>
                  <a:pt x="3558581" y="64130"/>
                  <a:pt x="3650427" y="36576"/>
                </a:cubicBezTo>
                <a:cubicBezTo>
                  <a:pt x="3672584" y="29929"/>
                  <a:pt x="3694318" y="21945"/>
                  <a:pt x="3716263" y="14630"/>
                </a:cubicBezTo>
                <a:lnTo>
                  <a:pt x="3738209" y="7315"/>
                </a:lnTo>
                <a:lnTo>
                  <a:pt x="3760155" y="0"/>
                </a:lnTo>
                <a:cubicBezTo>
                  <a:pt x="3796731" y="2438"/>
                  <a:pt x="3833450" y="3267"/>
                  <a:pt x="3869883" y="7315"/>
                </a:cubicBezTo>
                <a:cubicBezTo>
                  <a:pt x="3984190" y="20016"/>
                  <a:pt x="3776354" y="9883"/>
                  <a:pt x="3921089" y="21945"/>
                </a:cubicBezTo>
                <a:cubicBezTo>
                  <a:pt x="3969749" y="26000"/>
                  <a:pt x="4018625" y="26822"/>
                  <a:pt x="4067393" y="29261"/>
                </a:cubicBezTo>
                <a:cubicBezTo>
                  <a:pt x="4118985" y="46458"/>
                  <a:pt x="4074836" y="33663"/>
                  <a:pt x="4177121" y="43891"/>
                </a:cubicBezTo>
                <a:cubicBezTo>
                  <a:pt x="4196683" y="45847"/>
                  <a:pt x="4216136" y="48768"/>
                  <a:pt x="4235643" y="51206"/>
                </a:cubicBezTo>
                <a:lnTo>
                  <a:pt x="4301479" y="73152"/>
                </a:lnTo>
                <a:cubicBezTo>
                  <a:pt x="4308794" y="75590"/>
                  <a:pt x="4315944" y="78597"/>
                  <a:pt x="4323425" y="80467"/>
                </a:cubicBezTo>
                <a:cubicBezTo>
                  <a:pt x="4342932" y="85344"/>
                  <a:pt x="4361939" y="93096"/>
                  <a:pt x="4381947" y="95097"/>
                </a:cubicBezTo>
                <a:lnTo>
                  <a:pt x="4455099" y="102413"/>
                </a:lnTo>
                <a:cubicBezTo>
                  <a:pt x="4469729" y="107290"/>
                  <a:pt x="4486158" y="108489"/>
                  <a:pt x="4498990" y="117043"/>
                </a:cubicBezTo>
                <a:cubicBezTo>
                  <a:pt x="4514793" y="127578"/>
                  <a:pt x="4523609" y="136236"/>
                  <a:pt x="4542881" y="138989"/>
                </a:cubicBezTo>
                <a:cubicBezTo>
                  <a:pt x="4569543" y="142798"/>
                  <a:pt x="4596526" y="143866"/>
                  <a:pt x="4623348" y="146304"/>
                </a:cubicBezTo>
                <a:cubicBezTo>
                  <a:pt x="4630663" y="148742"/>
                  <a:pt x="4638397" y="150171"/>
                  <a:pt x="4645294" y="153619"/>
                </a:cubicBezTo>
                <a:cubicBezTo>
                  <a:pt x="4653157" y="157551"/>
                  <a:pt x="4659205" y="164678"/>
                  <a:pt x="4667239" y="168249"/>
                </a:cubicBezTo>
                <a:cubicBezTo>
                  <a:pt x="4681332" y="174513"/>
                  <a:pt x="4711131" y="182880"/>
                  <a:pt x="4711131" y="182880"/>
                </a:cubicBezTo>
                <a:cubicBezTo>
                  <a:pt x="4718446" y="187757"/>
                  <a:pt x="4725213" y="193578"/>
                  <a:pt x="4733076" y="197510"/>
                </a:cubicBezTo>
                <a:cubicBezTo>
                  <a:pt x="4764232" y="213088"/>
                  <a:pt x="4747615" y="194297"/>
                  <a:pt x="4776967" y="219456"/>
                </a:cubicBezTo>
                <a:cubicBezTo>
                  <a:pt x="4821146" y="257324"/>
                  <a:pt x="4787851" y="242592"/>
                  <a:pt x="4828174" y="256032"/>
                </a:cubicBezTo>
                <a:cubicBezTo>
                  <a:pt x="4895716" y="301060"/>
                  <a:pt x="4812633" y="243599"/>
                  <a:pt x="4864750" y="285293"/>
                </a:cubicBezTo>
                <a:cubicBezTo>
                  <a:pt x="4910897" y="322211"/>
                  <a:pt x="4865994" y="279223"/>
                  <a:pt x="4901326" y="314553"/>
                </a:cubicBezTo>
                <a:cubicBezTo>
                  <a:pt x="4903764" y="321868"/>
                  <a:pt x="4903188" y="331046"/>
                  <a:pt x="4908641" y="336499"/>
                </a:cubicBezTo>
                <a:cubicBezTo>
                  <a:pt x="4914094" y="341952"/>
                  <a:pt x="4923975" y="339847"/>
                  <a:pt x="4930587" y="343814"/>
                </a:cubicBezTo>
                <a:cubicBezTo>
                  <a:pt x="4936501" y="347362"/>
                  <a:pt x="4939831" y="354137"/>
                  <a:pt x="4945217" y="358445"/>
                </a:cubicBezTo>
                <a:cubicBezTo>
                  <a:pt x="4952082" y="363937"/>
                  <a:pt x="4959848" y="368198"/>
                  <a:pt x="4967163" y="373075"/>
                </a:cubicBezTo>
                <a:cubicBezTo>
                  <a:pt x="4969601" y="380390"/>
                  <a:pt x="4969026" y="389568"/>
                  <a:pt x="4974478" y="395021"/>
                </a:cubicBezTo>
                <a:cubicBezTo>
                  <a:pt x="4979930" y="400473"/>
                  <a:pt x="4989811" y="398369"/>
                  <a:pt x="4996423" y="402336"/>
                </a:cubicBezTo>
                <a:cubicBezTo>
                  <a:pt x="5046630" y="432459"/>
                  <a:pt x="4970833" y="403559"/>
                  <a:pt x="5032999" y="424281"/>
                </a:cubicBezTo>
                <a:cubicBezTo>
                  <a:pt x="5037876" y="429158"/>
                  <a:pt x="5041716" y="435363"/>
                  <a:pt x="5047630" y="438912"/>
                </a:cubicBezTo>
                <a:cubicBezTo>
                  <a:pt x="5095114" y="467403"/>
                  <a:pt x="5047131" y="423784"/>
                  <a:pt x="5084206" y="460857"/>
                </a:cubicBezTo>
                <a:cubicBezTo>
                  <a:pt x="5101017" y="511292"/>
                  <a:pt x="5087931" y="493844"/>
                  <a:pt x="5113467" y="519379"/>
                </a:cubicBezTo>
                <a:lnTo>
                  <a:pt x="5135412" y="585216"/>
                </a:lnTo>
                <a:cubicBezTo>
                  <a:pt x="5137850" y="592531"/>
                  <a:pt x="5135412" y="604722"/>
                  <a:pt x="5142727" y="607161"/>
                </a:cubicBezTo>
                <a:lnTo>
                  <a:pt x="5164673" y="614477"/>
                </a:lnTo>
                <a:cubicBezTo>
                  <a:pt x="5184180" y="672998"/>
                  <a:pt x="5154919" y="604722"/>
                  <a:pt x="5193934" y="643737"/>
                </a:cubicBezTo>
                <a:cubicBezTo>
                  <a:pt x="5199387" y="649190"/>
                  <a:pt x="5197801" y="658786"/>
                  <a:pt x="5201249" y="665683"/>
                </a:cubicBezTo>
                <a:cubicBezTo>
                  <a:pt x="5205181" y="673547"/>
                  <a:pt x="5211947" y="679765"/>
                  <a:pt x="5215879" y="687629"/>
                </a:cubicBezTo>
                <a:cubicBezTo>
                  <a:pt x="5219327" y="694526"/>
                  <a:pt x="5219228" y="702962"/>
                  <a:pt x="5223195" y="709574"/>
                </a:cubicBezTo>
                <a:cubicBezTo>
                  <a:pt x="5230146" y="721159"/>
                  <a:pt x="5249800" y="732188"/>
                  <a:pt x="5259771" y="738835"/>
                </a:cubicBezTo>
                <a:lnTo>
                  <a:pt x="5274401" y="782726"/>
                </a:lnTo>
                <a:cubicBezTo>
                  <a:pt x="5276839" y="790041"/>
                  <a:pt x="5280204" y="797111"/>
                  <a:pt x="5281716" y="804672"/>
                </a:cubicBezTo>
                <a:cubicBezTo>
                  <a:pt x="5284154" y="816864"/>
                  <a:pt x="5286987" y="828984"/>
                  <a:pt x="5289031" y="841248"/>
                </a:cubicBezTo>
                <a:cubicBezTo>
                  <a:pt x="5292400" y="861462"/>
                  <a:pt x="5293148" y="893371"/>
                  <a:pt x="5303662" y="914400"/>
                </a:cubicBezTo>
                <a:cubicBezTo>
                  <a:pt x="5307594" y="922263"/>
                  <a:pt x="5313415" y="929030"/>
                  <a:pt x="5318292" y="936345"/>
                </a:cubicBezTo>
                <a:cubicBezTo>
                  <a:pt x="5320730" y="943660"/>
                  <a:pt x="5321640" y="951679"/>
                  <a:pt x="5325607" y="958291"/>
                </a:cubicBezTo>
                <a:cubicBezTo>
                  <a:pt x="5329155" y="964205"/>
                  <a:pt x="5337521" y="966582"/>
                  <a:pt x="5340238" y="972921"/>
                </a:cubicBezTo>
                <a:cubicBezTo>
                  <a:pt x="5345136" y="984349"/>
                  <a:pt x="5344538" y="997435"/>
                  <a:pt x="5347553" y="1009497"/>
                </a:cubicBezTo>
                <a:cubicBezTo>
                  <a:pt x="5349423" y="1016978"/>
                  <a:pt x="5353195" y="1023916"/>
                  <a:pt x="5354868" y="1031443"/>
                </a:cubicBezTo>
                <a:cubicBezTo>
                  <a:pt x="5358085" y="1045922"/>
                  <a:pt x="5359274" y="1060790"/>
                  <a:pt x="5362183" y="1075334"/>
                </a:cubicBezTo>
                <a:cubicBezTo>
                  <a:pt x="5364155" y="1085193"/>
                  <a:pt x="5367700" y="1094703"/>
                  <a:pt x="5369499" y="1104595"/>
                </a:cubicBezTo>
                <a:cubicBezTo>
                  <a:pt x="5386977" y="1200720"/>
                  <a:pt x="5367535" y="1118685"/>
                  <a:pt x="5384129" y="1185062"/>
                </a:cubicBezTo>
                <a:cubicBezTo>
                  <a:pt x="5384929" y="1193862"/>
                  <a:pt x="5384993" y="1262695"/>
                  <a:pt x="5398759" y="1287475"/>
                </a:cubicBezTo>
                <a:cubicBezTo>
                  <a:pt x="5407298" y="1302846"/>
                  <a:pt x="5428020" y="1331366"/>
                  <a:pt x="5428020" y="1331366"/>
                </a:cubicBezTo>
                <a:cubicBezTo>
                  <a:pt x="5448742" y="1393536"/>
                  <a:pt x="5419841" y="1317735"/>
                  <a:pt x="5449966" y="1367942"/>
                </a:cubicBezTo>
                <a:cubicBezTo>
                  <a:pt x="5453933" y="1374554"/>
                  <a:pt x="5452464" y="1383867"/>
                  <a:pt x="5457281" y="1389888"/>
                </a:cubicBezTo>
                <a:cubicBezTo>
                  <a:pt x="5462773" y="1396753"/>
                  <a:pt x="5472362" y="1399026"/>
                  <a:pt x="5479227" y="1404518"/>
                </a:cubicBezTo>
                <a:cubicBezTo>
                  <a:pt x="5484613" y="1408826"/>
                  <a:pt x="5488980" y="1414272"/>
                  <a:pt x="5493857" y="1419149"/>
                </a:cubicBezTo>
                <a:cubicBezTo>
                  <a:pt x="5509028" y="1479833"/>
                  <a:pt x="5487043" y="1426865"/>
                  <a:pt x="5523118" y="1455725"/>
                </a:cubicBezTo>
                <a:cubicBezTo>
                  <a:pt x="5529983" y="1461217"/>
                  <a:pt x="5532256" y="1470805"/>
                  <a:pt x="5537748" y="1477670"/>
                </a:cubicBezTo>
                <a:cubicBezTo>
                  <a:pt x="5542057" y="1483056"/>
                  <a:pt x="5547502" y="1487424"/>
                  <a:pt x="5552379" y="1492301"/>
                </a:cubicBezTo>
                <a:cubicBezTo>
                  <a:pt x="5554817" y="1499616"/>
                  <a:pt x="5555212" y="1507972"/>
                  <a:pt x="5559694" y="1514246"/>
                </a:cubicBezTo>
                <a:cubicBezTo>
                  <a:pt x="5567712" y="1525470"/>
                  <a:pt x="5588955" y="1543507"/>
                  <a:pt x="5588955" y="1543507"/>
                </a:cubicBezTo>
                <a:cubicBezTo>
                  <a:pt x="5591393" y="1550822"/>
                  <a:pt x="5591453" y="1559432"/>
                  <a:pt x="5596270" y="1565453"/>
                </a:cubicBezTo>
                <a:cubicBezTo>
                  <a:pt x="5601762" y="1572318"/>
                  <a:pt x="5613555" y="1572628"/>
                  <a:pt x="5618215" y="1580083"/>
                </a:cubicBezTo>
                <a:cubicBezTo>
                  <a:pt x="5654149" y="1637577"/>
                  <a:pt x="5608783" y="1615953"/>
                  <a:pt x="5654791" y="1631289"/>
                </a:cubicBezTo>
                <a:cubicBezTo>
                  <a:pt x="5668091" y="1684483"/>
                  <a:pt x="5650374" y="1641503"/>
                  <a:pt x="5684052" y="1675181"/>
                </a:cubicBezTo>
                <a:cubicBezTo>
                  <a:pt x="5717139" y="1708268"/>
                  <a:pt x="5677907" y="1690201"/>
                  <a:pt x="5720628" y="1704441"/>
                </a:cubicBezTo>
                <a:cubicBezTo>
                  <a:pt x="5757698" y="1741511"/>
                  <a:pt x="5709726" y="1697901"/>
                  <a:pt x="5757204" y="1726387"/>
                </a:cubicBezTo>
                <a:cubicBezTo>
                  <a:pt x="5807416" y="1756513"/>
                  <a:pt x="5731608" y="1727606"/>
                  <a:pt x="5793780" y="1748333"/>
                </a:cubicBezTo>
                <a:cubicBezTo>
                  <a:pt x="5829112" y="1783663"/>
                  <a:pt x="5784209" y="1740675"/>
                  <a:pt x="5830356" y="1777593"/>
                </a:cubicBezTo>
                <a:cubicBezTo>
                  <a:pt x="5846903" y="1790830"/>
                  <a:pt x="5852702" y="1804409"/>
                  <a:pt x="5866932" y="1821485"/>
                </a:cubicBezTo>
                <a:cubicBezTo>
                  <a:pt x="5871347" y="1826783"/>
                  <a:pt x="5875824" y="1832289"/>
                  <a:pt x="5881563" y="1836115"/>
                </a:cubicBezTo>
                <a:cubicBezTo>
                  <a:pt x="5890636" y="1842164"/>
                  <a:pt x="5901355" y="1845335"/>
                  <a:pt x="5910823" y="1850745"/>
                </a:cubicBezTo>
                <a:cubicBezTo>
                  <a:pt x="5959511" y="1878567"/>
                  <a:pt x="5900028" y="1854463"/>
                  <a:pt x="5976660" y="1880006"/>
                </a:cubicBezTo>
                <a:lnTo>
                  <a:pt x="5998606" y="1887321"/>
                </a:lnTo>
                <a:cubicBezTo>
                  <a:pt x="6040776" y="1915436"/>
                  <a:pt x="6000099" y="1891097"/>
                  <a:pt x="6042497" y="1909267"/>
                </a:cubicBezTo>
                <a:cubicBezTo>
                  <a:pt x="6105791" y="1936392"/>
                  <a:pt x="6042225" y="1914051"/>
                  <a:pt x="6093703" y="1931213"/>
                </a:cubicBezTo>
                <a:cubicBezTo>
                  <a:pt x="6130778" y="1968286"/>
                  <a:pt x="6082795" y="1924667"/>
                  <a:pt x="6130279" y="1953158"/>
                </a:cubicBezTo>
                <a:cubicBezTo>
                  <a:pt x="6145291" y="1962165"/>
                  <a:pt x="6148522" y="1977142"/>
                  <a:pt x="6159540" y="1989734"/>
                </a:cubicBezTo>
                <a:cubicBezTo>
                  <a:pt x="6189495" y="2023968"/>
                  <a:pt x="6188316" y="2021110"/>
                  <a:pt x="6218062" y="2040941"/>
                </a:cubicBezTo>
                <a:cubicBezTo>
                  <a:pt x="6222939" y="2055571"/>
                  <a:pt x="6219860" y="2076278"/>
                  <a:pt x="6232692" y="2084832"/>
                </a:cubicBezTo>
                <a:cubicBezTo>
                  <a:pt x="6247322" y="2094586"/>
                  <a:pt x="6264149" y="2101660"/>
                  <a:pt x="6276583" y="2114093"/>
                </a:cubicBezTo>
                <a:cubicBezTo>
                  <a:pt x="6281460" y="2118970"/>
                  <a:pt x="6285300" y="2125175"/>
                  <a:pt x="6291214" y="2128723"/>
                </a:cubicBezTo>
                <a:cubicBezTo>
                  <a:pt x="6297826" y="2132690"/>
                  <a:pt x="6305491" y="2135231"/>
                  <a:pt x="6313159" y="2136038"/>
                </a:cubicBezTo>
                <a:cubicBezTo>
                  <a:pt x="6352035" y="2140130"/>
                  <a:pt x="6391188" y="2140915"/>
                  <a:pt x="6430203" y="2143353"/>
                </a:cubicBezTo>
                <a:cubicBezTo>
                  <a:pt x="6435080" y="2150668"/>
                  <a:pt x="6442568" y="2156804"/>
                  <a:pt x="6444833" y="2165299"/>
                </a:cubicBezTo>
                <a:cubicBezTo>
                  <a:pt x="6452476" y="2193962"/>
                  <a:pt x="6450082" y="2224939"/>
                  <a:pt x="6459463" y="2253081"/>
                </a:cubicBezTo>
                <a:lnTo>
                  <a:pt x="6466779" y="2275027"/>
                </a:lnTo>
                <a:cubicBezTo>
                  <a:pt x="6460841" y="2322523"/>
                  <a:pt x="6462888" y="2325217"/>
                  <a:pt x="6452148" y="2362809"/>
                </a:cubicBezTo>
                <a:cubicBezTo>
                  <a:pt x="6450030" y="2370223"/>
                  <a:pt x="6450286" y="2379302"/>
                  <a:pt x="6444833" y="2384755"/>
                </a:cubicBezTo>
                <a:cubicBezTo>
                  <a:pt x="6439380" y="2390208"/>
                  <a:pt x="6430202" y="2389632"/>
                  <a:pt x="6422887" y="2392070"/>
                </a:cubicBezTo>
                <a:cubicBezTo>
                  <a:pt x="6381463" y="2433497"/>
                  <a:pt x="6403032" y="2404613"/>
                  <a:pt x="6415572" y="2523744"/>
                </a:cubicBezTo>
                <a:cubicBezTo>
                  <a:pt x="6416379" y="2531412"/>
                  <a:pt x="6418920" y="2539077"/>
                  <a:pt x="6422887" y="2545689"/>
                </a:cubicBezTo>
                <a:cubicBezTo>
                  <a:pt x="6426436" y="2551603"/>
                  <a:pt x="6433209" y="2554934"/>
                  <a:pt x="6437518" y="2560320"/>
                </a:cubicBezTo>
                <a:cubicBezTo>
                  <a:pt x="6443010" y="2567185"/>
                  <a:pt x="6447271" y="2574950"/>
                  <a:pt x="6452148" y="2582265"/>
                </a:cubicBezTo>
                <a:cubicBezTo>
                  <a:pt x="6454586" y="2594457"/>
                  <a:pt x="6453294" y="2608046"/>
                  <a:pt x="6459463" y="2618841"/>
                </a:cubicBezTo>
                <a:cubicBezTo>
                  <a:pt x="6463825" y="2626475"/>
                  <a:pt x="6475917" y="2626607"/>
                  <a:pt x="6481409" y="2633472"/>
                </a:cubicBezTo>
                <a:cubicBezTo>
                  <a:pt x="6486226" y="2639493"/>
                  <a:pt x="6484757" y="2648805"/>
                  <a:pt x="6488724" y="2655417"/>
                </a:cubicBezTo>
                <a:cubicBezTo>
                  <a:pt x="6492273" y="2661331"/>
                  <a:pt x="6499046" y="2664662"/>
                  <a:pt x="6503355" y="2670048"/>
                </a:cubicBezTo>
                <a:cubicBezTo>
                  <a:pt x="6508847" y="2676913"/>
                  <a:pt x="6512493" y="2685128"/>
                  <a:pt x="6517985" y="2691993"/>
                </a:cubicBezTo>
                <a:cubicBezTo>
                  <a:pt x="6522293" y="2697379"/>
                  <a:pt x="6528307" y="2701238"/>
                  <a:pt x="6532615" y="2706624"/>
                </a:cubicBezTo>
                <a:cubicBezTo>
                  <a:pt x="6538107" y="2713489"/>
                  <a:pt x="6540381" y="2723077"/>
                  <a:pt x="6547246" y="2728569"/>
                </a:cubicBezTo>
                <a:cubicBezTo>
                  <a:pt x="6553267" y="2733386"/>
                  <a:pt x="6561876" y="2733446"/>
                  <a:pt x="6569191" y="2735885"/>
                </a:cubicBezTo>
                <a:cubicBezTo>
                  <a:pt x="6574068" y="2740762"/>
                  <a:pt x="6580274" y="2744601"/>
                  <a:pt x="6583822" y="2750515"/>
                </a:cubicBezTo>
                <a:cubicBezTo>
                  <a:pt x="6587789" y="2757127"/>
                  <a:pt x="6586320" y="2766440"/>
                  <a:pt x="6591137" y="2772461"/>
                </a:cubicBezTo>
                <a:cubicBezTo>
                  <a:pt x="6596629" y="2779326"/>
                  <a:pt x="6605768" y="2782214"/>
                  <a:pt x="6613083" y="2787091"/>
                </a:cubicBezTo>
                <a:cubicBezTo>
                  <a:pt x="6617960" y="2801721"/>
                  <a:pt x="6616808" y="2820077"/>
                  <a:pt x="6627713" y="2830982"/>
                </a:cubicBezTo>
                <a:cubicBezTo>
                  <a:pt x="6642218" y="2845487"/>
                  <a:pt x="6662690" y="2862133"/>
                  <a:pt x="6671604" y="2882189"/>
                </a:cubicBezTo>
                <a:cubicBezTo>
                  <a:pt x="6677867" y="2896282"/>
                  <a:pt x="6681358" y="2911450"/>
                  <a:pt x="6686235" y="2926080"/>
                </a:cubicBezTo>
                <a:lnTo>
                  <a:pt x="6693550" y="2948025"/>
                </a:lnTo>
                <a:cubicBezTo>
                  <a:pt x="6689475" y="3017299"/>
                  <a:pt x="6693191" y="3051876"/>
                  <a:pt x="6678919" y="3108960"/>
                </a:cubicBezTo>
                <a:cubicBezTo>
                  <a:pt x="6677049" y="3116440"/>
                  <a:pt x="6674042" y="3123590"/>
                  <a:pt x="6671604" y="3130905"/>
                </a:cubicBezTo>
                <a:cubicBezTo>
                  <a:pt x="6669166" y="3147974"/>
                  <a:pt x="6666568" y="3165021"/>
                  <a:pt x="6664289" y="3182112"/>
                </a:cubicBezTo>
                <a:cubicBezTo>
                  <a:pt x="6661691" y="3201598"/>
                  <a:pt x="6661093" y="3221411"/>
                  <a:pt x="6656974" y="3240633"/>
                </a:cubicBezTo>
                <a:cubicBezTo>
                  <a:pt x="6653743" y="3255713"/>
                  <a:pt x="6650898" y="3271693"/>
                  <a:pt x="6642343" y="3284525"/>
                </a:cubicBezTo>
                <a:lnTo>
                  <a:pt x="6627713" y="3306470"/>
                </a:lnTo>
                <a:cubicBezTo>
                  <a:pt x="6625275" y="3335731"/>
                  <a:pt x="6623829" y="3365092"/>
                  <a:pt x="6620398" y="3394253"/>
                </a:cubicBezTo>
                <a:cubicBezTo>
                  <a:pt x="6616638" y="3426215"/>
                  <a:pt x="6608854" y="3443514"/>
                  <a:pt x="6598452" y="3474720"/>
                </a:cubicBezTo>
                <a:lnTo>
                  <a:pt x="6591137" y="3496665"/>
                </a:lnTo>
                <a:lnTo>
                  <a:pt x="6569191" y="3562502"/>
                </a:lnTo>
                <a:lnTo>
                  <a:pt x="6561876" y="3584448"/>
                </a:lnTo>
                <a:cubicBezTo>
                  <a:pt x="6558527" y="3644730"/>
                  <a:pt x="6560172" y="3701846"/>
                  <a:pt x="6547246" y="3760013"/>
                </a:cubicBezTo>
                <a:cubicBezTo>
                  <a:pt x="6545573" y="3767540"/>
                  <a:pt x="6542369" y="3774643"/>
                  <a:pt x="6539931" y="3781958"/>
                </a:cubicBezTo>
                <a:cubicBezTo>
                  <a:pt x="6535053" y="3825852"/>
                  <a:pt x="6525299" y="3869738"/>
                  <a:pt x="6539931" y="3913632"/>
                </a:cubicBezTo>
                <a:cubicBezTo>
                  <a:pt x="6543202" y="3923446"/>
                  <a:pt x="6554561" y="3928262"/>
                  <a:pt x="6561876" y="3935577"/>
                </a:cubicBezTo>
                <a:cubicBezTo>
                  <a:pt x="6571504" y="3964463"/>
                  <a:pt x="6569191" y="3949812"/>
                  <a:pt x="6569191" y="3979469"/>
                </a:cubicBezTo>
              </a:path>
            </a:pathLst>
          </a:custGeom>
          <a:noFill/>
          <a:ln w="63500" cmpd="sng">
            <a:solidFill>
              <a:srgbClr val="FFFF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482" y="2057400"/>
            <a:ext cx="2106316" cy="49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cdn.mhpbooks.com/uploads/2012/12/salopekface_1-450x29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98" y="609600"/>
            <a:ext cx="2324745" cy="15240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3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25712" cy="70516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3890-1543-4475-AAC0-5039937DF4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7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PMingLiU" pitchFamily="18" charset="-120"/>
              </a:rPr>
              <a:t>Our mission</a:t>
            </a:r>
            <a:endParaRPr lang="en-US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276599"/>
          </a:xfrm>
        </p:spPr>
        <p:txBody>
          <a:bodyPr>
            <a:noAutofit/>
          </a:bodyPr>
          <a:lstStyle/>
          <a:p>
            <a:r>
              <a:rPr lang="en-US" dirty="0"/>
              <a:t>Cultivate spatial thinking in education</a:t>
            </a:r>
          </a:p>
          <a:p>
            <a:r>
              <a:rPr lang="en-US" dirty="0"/>
              <a:t>Apply emerging geospatial technologies in </a:t>
            </a:r>
            <a:r>
              <a:rPr lang="en-US"/>
              <a:t>support of research</a:t>
            </a:r>
            <a:endParaRPr lang="en-US" dirty="0"/>
          </a:p>
          <a:p>
            <a:r>
              <a:rPr lang="en-US" dirty="0"/>
              <a:t>Advance geographic information science through innovation</a:t>
            </a:r>
          </a:p>
        </p:txBody>
      </p:sp>
      <p:pic>
        <p:nvPicPr>
          <p:cNvPr id="11" name="Google Shape;151;p29">
            <a:extLst>
              <a:ext uri="{FF2B5EF4-FFF2-40B4-BE49-F238E27FC236}">
                <a16:creationId xmlns:a16="http://schemas.microsoft.com/office/drawing/2014/main" id="{4CAF4CA4-3AB8-45FB-B301-A466E9F49B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800" y="3871119"/>
            <a:ext cx="4457700" cy="2773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1401CF-C31B-4104-A854-C3692A5F61A7}"/>
              </a:ext>
            </a:extLst>
          </p:cNvPr>
          <p:cNvSpPr/>
          <p:nvPr/>
        </p:nvSpPr>
        <p:spPr>
          <a:xfrm>
            <a:off x="2133600" y="6411630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http://arcg.is/0TWaae</a:t>
            </a:r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069A5-9A33-4843-AC93-2861CDFC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631"/>
            <a:ext cx="9144000" cy="561473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ACA294A-512A-49BA-BED4-1F1CDE864F7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3775"/>
            <a:ext cx="82296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dirty="0"/>
              <a:t>Visualizing Paul’s GPS data on a web map</a:t>
            </a:r>
          </a:p>
        </p:txBody>
      </p:sp>
    </p:spTree>
    <p:extLst>
      <p:ext uri="{BB962C8B-B14F-4D97-AF65-F5344CB8AC3E}">
        <p14:creationId xmlns:p14="http://schemas.microsoft.com/office/powerpoint/2010/main" val="244968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34C29E-3AA9-4E17-A89D-F3DE5B31A956}"/>
              </a:ext>
            </a:extLst>
          </p:cNvPr>
          <p:cNvSpPr/>
          <p:nvPr/>
        </p:nvSpPr>
        <p:spPr>
          <a:xfrm>
            <a:off x="2743200" y="6308725"/>
            <a:ext cx="229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https://arcg.is/1uCujX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0D23DDF-1AFE-4A6E-B633-7849BAC69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622"/>
            <a:ext cx="9144000" cy="456875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64C274F-DDB5-48E4-82F7-DB4054BAB347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3775"/>
            <a:ext cx="82296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dirty="0"/>
              <a:t>Geographic storytelling with a Story Map</a:t>
            </a:r>
          </a:p>
        </p:txBody>
      </p:sp>
    </p:spTree>
    <p:extLst>
      <p:ext uri="{BB962C8B-B14F-4D97-AF65-F5344CB8AC3E}">
        <p14:creationId xmlns:p14="http://schemas.microsoft.com/office/powerpoint/2010/main" val="3358050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9143999" cy="632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472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CGA’s Platform Development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65532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WorldMap</a:t>
            </a:r>
            <a:r>
              <a:rPr lang="en-US" sz="2800" dirty="0"/>
              <a:t> – open source general purpose mapping platform</a:t>
            </a:r>
          </a:p>
          <a:p>
            <a:r>
              <a:rPr lang="en-US" sz="2800" b="1" dirty="0" err="1"/>
              <a:t>HHypermap</a:t>
            </a:r>
            <a:r>
              <a:rPr lang="en-US" sz="2800" dirty="0"/>
              <a:t> – data search platform</a:t>
            </a:r>
          </a:p>
          <a:p>
            <a:r>
              <a:rPr lang="en-US" sz="2800" b="1" dirty="0" err="1"/>
              <a:t>MapD</a:t>
            </a:r>
            <a:r>
              <a:rPr lang="en-US" sz="2800" dirty="0"/>
              <a:t> – open source spatial GPU database (re-branded as </a:t>
            </a:r>
            <a:r>
              <a:rPr lang="en-US" sz="2800" dirty="0" err="1"/>
              <a:t>OmniSci</a:t>
            </a:r>
            <a:r>
              <a:rPr lang="en-US" sz="2800" dirty="0"/>
              <a:t>)</a:t>
            </a:r>
          </a:p>
          <a:p>
            <a:r>
              <a:rPr lang="en-US" sz="2800" b="1" dirty="0"/>
              <a:t>Geo-tweet Archive </a:t>
            </a:r>
            <a:r>
              <a:rPr lang="en-US" sz="2800" dirty="0"/>
              <a:t>– harvesting geo-tweets</a:t>
            </a:r>
          </a:p>
          <a:p>
            <a:r>
              <a:rPr lang="en-US" sz="2800" b="1" dirty="0"/>
              <a:t>Billion Object Platform</a:t>
            </a:r>
            <a:r>
              <a:rPr lang="en-US" sz="2800" dirty="0"/>
              <a:t> - making big data more accessible to scholars</a:t>
            </a:r>
          </a:p>
        </p:txBody>
      </p:sp>
    </p:spTree>
    <p:extLst>
      <p:ext uri="{BB962C8B-B14F-4D97-AF65-F5344CB8AC3E}">
        <p14:creationId xmlns:p14="http://schemas.microsoft.com/office/powerpoint/2010/main" val="4255738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" y="152400"/>
            <a:ext cx="7934325" cy="651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367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AC6EC-8AFA-4E1C-8BC2-7C0DBFE2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3985E-9B54-48C6-90BC-8F9F4C58E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243F2-1EAB-41F6-80F1-AC2EBFE6C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00"/>
            <a:ext cx="9144000" cy="5969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72FEE4-4566-4A41-90D1-B3527D096587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8763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Geo-tweets with “Brexit” in them, May of 2015 – May of 2017</a:t>
            </a:r>
          </a:p>
        </p:txBody>
      </p:sp>
    </p:spTree>
    <p:extLst>
      <p:ext uri="{BB962C8B-B14F-4D97-AF65-F5344CB8AC3E}">
        <p14:creationId xmlns:p14="http://schemas.microsoft.com/office/powerpoint/2010/main" val="250018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527"/>
            <a:ext cx="8362951" cy="629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1"/>
          <p:cNvSpPr txBox="1"/>
          <p:nvPr/>
        </p:nvSpPr>
        <p:spPr>
          <a:xfrm>
            <a:off x="-76200" y="-152400"/>
            <a:ext cx="8991600" cy="762000"/>
          </a:xfrm>
          <a:prstGeom prst="rect">
            <a:avLst/>
          </a:prstGeom>
          <a:noFill/>
          <a:ln w="38100"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Connect4Health:  Healthy eating and exercise awareness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331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1" y="1314450"/>
            <a:ext cx="7391400" cy="5543550"/>
          </a:xfrm>
          <a:prstGeom prst="rect">
            <a:avLst/>
          </a:prstGeom>
        </p:spPr>
      </p:pic>
      <p:sp>
        <p:nvSpPr>
          <p:cNvPr id="3" name="TextShape 1"/>
          <p:cNvSpPr txBox="1"/>
          <p:nvPr/>
        </p:nvSpPr>
        <p:spPr>
          <a:xfrm>
            <a:off x="130206" y="273940"/>
            <a:ext cx="8991600" cy="762000"/>
          </a:xfrm>
          <a:prstGeom prst="rect">
            <a:avLst/>
          </a:prstGeom>
          <a:solidFill>
            <a:srgbClr val="FFFFFF"/>
          </a:solidFill>
          <a:ln w="38100"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 analysis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The Chinese Late Ming Dynasty Courier Route System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473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031892" cy="4953000"/>
          </a:xfrm>
          <a:prstGeom prst="rect">
            <a:avLst/>
          </a:prstGeom>
        </p:spPr>
      </p:pic>
      <p:sp>
        <p:nvSpPr>
          <p:cNvPr id="4" name="TextShape 1"/>
          <p:cNvSpPr txBox="1"/>
          <p:nvPr/>
        </p:nvSpPr>
        <p:spPr>
          <a:xfrm>
            <a:off x="130206" y="273940"/>
            <a:ext cx="8991600" cy="762000"/>
          </a:xfrm>
          <a:prstGeom prst="rect">
            <a:avLst/>
          </a:prstGeom>
          <a:solidFill>
            <a:srgbClr val="FFFFFF"/>
          </a:solidFill>
          <a:ln w="38100"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 web map: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Esri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Visualizing global statistics: Migration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0948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0" y="457680"/>
            <a:ext cx="9143640" cy="243792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Jeff Blossom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jblossom@cga.harvard.edu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0D0D0D"/>
              </a:solidFill>
              <a:latin typeface="Calibri"/>
            </a:endParaRP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more CGA projects</a:t>
            </a:r>
            <a:r>
              <a:rPr lang="en-US" sz="2000" dirty="0">
                <a:solidFill>
                  <a:srgbClr val="0D0D0D"/>
                </a:solidFill>
              </a:rPr>
              <a:t>: </a:t>
            </a:r>
            <a:r>
              <a:rPr lang="en-US" sz="2000" dirty="0">
                <a:solidFill>
                  <a:srgbClr val="0D0D0D"/>
                </a:solidFill>
                <a:hlinkClick r:id="rId4"/>
              </a:rPr>
              <a:t>https://gis.harvard.edu/research-portfolio</a:t>
            </a:r>
            <a:r>
              <a:rPr lang="en-US" sz="2000" dirty="0">
                <a:solidFill>
                  <a:srgbClr val="0D0D0D"/>
                </a:solidFill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CGA website: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http://gis.harvard.edu/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CGA staff email addresses: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https://gis.harvard.edu/teams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CGA general contact: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http://gis.harvard.edu/contactus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
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hlinkClick r:id="rId8"/>
            <a:extLst>
              <a:ext uri="{FF2B5EF4-FFF2-40B4-BE49-F238E27FC236}">
                <a16:creationId xmlns:a16="http://schemas.microsoft.com/office/drawing/2014/main" id="{77DFA968-3E6D-4F44-9436-5ABD0B9C17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127664"/>
            <a:ext cx="7772400" cy="37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8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CGA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full-time staff positions</a:t>
            </a:r>
          </a:p>
          <a:p>
            <a:r>
              <a:rPr lang="en-US" dirty="0"/>
              <a:t>5 full-time or part-time research/teaching appointments</a:t>
            </a:r>
          </a:p>
          <a:p>
            <a:r>
              <a:rPr lang="en-US" dirty="0"/>
              <a:t>Over a dozen visiting/affiliated appointments at any given time</a:t>
            </a:r>
          </a:p>
          <a:p>
            <a:r>
              <a:rPr lang="en-US" dirty="0"/>
              <a:t>Hosted over 100 visiting researchers, fellows, student interns and other affiliates since 2006.</a:t>
            </a:r>
          </a:p>
        </p:txBody>
      </p:sp>
      <p:pic>
        <p:nvPicPr>
          <p:cNvPr id="3074" name="Picture 2" descr="Image result for people working togeth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780927" cy="208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96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CGA Basic Services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086600" cy="4525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Consult for research and learning projects</a:t>
            </a:r>
          </a:p>
          <a:p>
            <a:pPr>
              <a:defRPr/>
            </a:pPr>
            <a:r>
              <a:rPr lang="en-US" dirty="0"/>
              <a:t>Contribute to proposal development</a:t>
            </a:r>
          </a:p>
          <a:p>
            <a:pPr>
              <a:defRPr/>
            </a:pPr>
            <a:r>
              <a:rPr lang="en-US" dirty="0"/>
              <a:t>Manage geospatial software site licenses</a:t>
            </a:r>
          </a:p>
          <a:p>
            <a:pPr>
              <a:defRPr/>
            </a:pPr>
            <a:r>
              <a:rPr lang="en-US" dirty="0"/>
              <a:t>Host mapping services</a:t>
            </a:r>
          </a:p>
          <a:p>
            <a:pPr>
              <a:defRPr/>
            </a:pPr>
            <a:r>
              <a:rPr lang="en-US" dirty="0"/>
              <a:t>Provide GPS and plotting equipment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E7287-6174-44FB-9B20-A4A9E7E578B7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4101" name="Picture 4" descr="MCj007874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1143000"/>
            <a:ext cx="1260475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1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0" y="304800"/>
            <a:ext cx="9143640" cy="914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" sz="4400" dirty="0"/>
              <a:t>Instructional Programs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0EFC-A2F5-49BA-B640-45CC8B065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Credit courses through FAS Government Department</a:t>
            </a:r>
          </a:p>
          <a:p>
            <a:pPr>
              <a:lnSpc>
                <a:spcPct val="150000"/>
              </a:lnSpc>
            </a:pPr>
            <a:r>
              <a:rPr lang="en-US" dirty="0"/>
              <a:t>Instructor-led workshops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Basic Introduction to GIS (2 hours, each semester)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GIS for Humanities and Social Sciences (1 day, fall semester)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Cartography (1 day, spring semester)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GIS Institute (2-weeks, winter and summer)</a:t>
            </a:r>
          </a:p>
          <a:p>
            <a:pPr>
              <a:lnSpc>
                <a:spcPct val="150000"/>
              </a:lnSpc>
            </a:pPr>
            <a:r>
              <a:rPr lang="en-US" dirty="0"/>
              <a:t>Customized course modules</a:t>
            </a:r>
          </a:p>
          <a:p>
            <a:pPr>
              <a:lnSpc>
                <a:spcPct val="150000"/>
              </a:lnSpc>
            </a:pPr>
            <a:r>
              <a:rPr lang="en-US" dirty="0"/>
              <a:t>Self-learning tutorials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Image result for training cartoon">
            <a:extLst>
              <a:ext uri="{FF2B5EF4-FFF2-40B4-BE49-F238E27FC236}">
                <a16:creationId xmlns:a16="http://schemas.microsoft.com/office/drawing/2014/main" id="{D1ACD629-A3F8-4A18-9D8E-D3F7F2AC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19600"/>
            <a:ext cx="3168691" cy="22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60E963-DDFD-48F8-B61E-E28FCF76E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65" y="2324583"/>
            <a:ext cx="2143125" cy="2143125"/>
          </a:xfrm>
          <a:prstGeom prst="rect">
            <a:avLst/>
          </a:prstGeom>
        </p:spPr>
      </p:pic>
      <p:pic>
        <p:nvPicPr>
          <p:cNvPr id="2" name="Picture 2" descr="http://cdn100.iofferphoto.com/img3/item/513/471/106/l_exelis-envi-5-0-5031.jpe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838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5786"/>
            <a:ext cx="8229600" cy="764813"/>
          </a:xfrm>
        </p:spPr>
        <p:txBody>
          <a:bodyPr/>
          <a:lstStyle/>
          <a:p>
            <a:r>
              <a:rPr lang="en-US" dirty="0"/>
              <a:t>GIS Site Licenses</a:t>
            </a:r>
          </a:p>
        </p:txBody>
      </p:sp>
      <p:pic>
        <p:nvPicPr>
          <p:cNvPr id="1026" name="Picture 2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6002" y="1425442"/>
            <a:ext cx="1828800" cy="101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3311479"/>
            <a:ext cx="1828800" cy="115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://www.rivistageomedia.it/images/erdas_intergraph_logo_vertical-190x125.jpg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82" y="1361735"/>
            <a:ext cx="1828800" cy="120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t2.gstatic.com/images?q=tbn:ANd9GcSbt9leFztInN67bbcYda94q-8jOqeIUmG133-CgJ9HbymsV6DtmKRCCeX1Ag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02" y="3070448"/>
            <a:ext cx="1828800" cy="18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2.google.com/images?q=tbn:ANd9GcQ9keXX8byCGrpjuoOakpYNKW5OGkd0EtPltRX3WPRjoFu4c6gCvQ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52" y="5057454"/>
            <a:ext cx="1828800" cy="136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2FEBE-6A62-4F5E-B5CA-186D3F1365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501" y="5379461"/>
            <a:ext cx="2048252" cy="1024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75914-F150-4A09-AA2C-BA4D5E0AB8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0299" y="4345157"/>
            <a:ext cx="1632656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1E7B04-288B-4B0F-B62E-98BCBEE257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451" y="5422614"/>
            <a:ext cx="1639902" cy="6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6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0" y="0"/>
            <a:ext cx="9143640" cy="12189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dirty="0">
                <a:solidFill>
                  <a:srgbClr val="000000"/>
                </a:solidFill>
                <a:latin typeface="Calibri"/>
              </a:rPr>
              <a:t>Web GIS &amp; Hosted Mapping</a:t>
            </a:r>
            <a:endParaRPr dirty="0"/>
          </a:p>
        </p:txBody>
      </p:sp>
      <p:pic>
        <p:nvPicPr>
          <p:cNvPr id="172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926080" y="2423520"/>
            <a:ext cx="3499920" cy="685440"/>
          </a:xfrm>
          <a:prstGeom prst="rect">
            <a:avLst/>
          </a:prstGeom>
          <a:ln w="9360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328893" y="1202030"/>
            <a:ext cx="8729787" cy="5310720"/>
            <a:chOff x="328893" y="1202030"/>
            <a:chExt cx="8729787" cy="5310720"/>
          </a:xfrm>
        </p:grpSpPr>
        <p:grpSp>
          <p:nvGrpSpPr>
            <p:cNvPr id="2" name="Group 1"/>
            <p:cNvGrpSpPr/>
            <p:nvPr/>
          </p:nvGrpSpPr>
          <p:grpSpPr>
            <a:xfrm>
              <a:off x="328893" y="1202030"/>
              <a:ext cx="8729787" cy="5310720"/>
              <a:chOff x="328893" y="1308960"/>
              <a:chExt cx="8729787" cy="5310720"/>
            </a:xfrm>
          </p:grpSpPr>
          <p:pic>
            <p:nvPicPr>
              <p:cNvPr id="171" name="Content Placeholder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853" y="1371600"/>
                <a:ext cx="1904760" cy="24001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4" name="Picture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893" y="4495680"/>
                <a:ext cx="3190680" cy="68544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175" name="Picture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8031" y="1308960"/>
                <a:ext cx="1474560" cy="91404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176" name="Picture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74529" y="3449577"/>
                <a:ext cx="1950840" cy="83772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177" name="Picture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8373" y="5562720"/>
                <a:ext cx="1393560" cy="99036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178" name="Picture 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81760" y="5943600"/>
                <a:ext cx="2857320" cy="67608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179" name="Picture 1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6973" y="2781360"/>
                <a:ext cx="1922040" cy="723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0" name="Picture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44200" y="4363920"/>
                <a:ext cx="971280" cy="9712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1" name="CustomShape 3"/>
              <p:cNvSpPr/>
              <p:nvPr/>
            </p:nvSpPr>
            <p:spPr>
              <a:xfrm>
                <a:off x="6163560" y="4544640"/>
                <a:ext cx="2895120" cy="699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pPr>
                  <a:lnSpc>
                    <a:spcPct val="10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 Narrow"/>
                  </a:rPr>
                  <a:t>Fusion Tables</a:t>
                </a:r>
                <a:endParaRPr/>
              </a:p>
            </p:txBody>
          </p:sp>
          <p:pic>
            <p:nvPicPr>
              <p:cNvPr id="182" name="Picture 1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76813" y="4500000"/>
                <a:ext cx="1933200" cy="195228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173" name="Picture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20227" y="1474920"/>
                <a:ext cx="2895120" cy="5821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27" y="3398030"/>
              <a:ext cx="2162477" cy="676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8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E3A8B9-738C-4037-A488-B4CF967FE80B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Research Consultation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70104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Data issues, e.g.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Public and commercial data sources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Data collection and management techniques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Data conversion, scanning, digitizing, etc.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Hardware/software issues, e.g.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What GPS to buy – accuracy, compatibility, etc.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Which software to use for various tasks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Methodology issues, e.g.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How to select parameters in spatial interpolation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How to build location-allocation models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Visualization issues, e.g.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How to do 3-D maps or time-series animation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How to allow users make interactive maps from a web browser</a:t>
            </a:r>
          </a:p>
        </p:txBody>
      </p:sp>
      <p:pic>
        <p:nvPicPr>
          <p:cNvPr id="5125" name="Picture 4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5870" y="3044950"/>
            <a:ext cx="22098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54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1517</Words>
  <Application>Microsoft Office PowerPoint</Application>
  <PresentationFormat>On-screen Show (4:3)</PresentationFormat>
  <Paragraphs>217</Paragraphs>
  <Slides>39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Narrow</vt:lpstr>
      <vt:lpstr>Calibri</vt:lpstr>
      <vt:lpstr>Verdana</vt:lpstr>
      <vt:lpstr>Wingdings</vt:lpstr>
      <vt:lpstr>Office Theme</vt:lpstr>
      <vt:lpstr>2_Office Theme</vt:lpstr>
      <vt:lpstr>1_Office Theme</vt:lpstr>
      <vt:lpstr>Center for Geographic Analysis services and projects Jeff Blossom – jblossom@cga.harvard.edu Winter GIS Institute - 2021</vt:lpstr>
      <vt:lpstr>Center for Geographic Analysis (CGA)</vt:lpstr>
      <vt:lpstr>Our mission</vt:lpstr>
      <vt:lpstr>CGA People</vt:lpstr>
      <vt:lpstr>CGA Basic Services</vt:lpstr>
      <vt:lpstr>PowerPoint Presentation</vt:lpstr>
      <vt:lpstr>GIS Site Licenses</vt:lpstr>
      <vt:lpstr>PowerPoint Presentation</vt:lpstr>
      <vt:lpstr>Research Consultation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DATA: Specific GIS variables collected for a U.S. Asthma Study </vt:lpstr>
      <vt:lpstr>GIS Variable: Used prescription drug for asthma in 2013</vt:lpstr>
      <vt:lpstr>PowerPoint Presentation</vt:lpstr>
      <vt:lpstr>Global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CGA’s Platform Development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Harvard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Blossom, Jeffrey C.</dc:creator>
  <cp:lastModifiedBy>Blossom, Jeffrey C.</cp:lastModifiedBy>
  <cp:revision>73</cp:revision>
  <dcterms:created xsi:type="dcterms:W3CDTF">2015-03-10T13:20:07Z</dcterms:created>
  <dcterms:modified xsi:type="dcterms:W3CDTF">2021-01-06T14:47:42Z</dcterms:modified>
</cp:coreProperties>
</file>