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40" userDrawn="1">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18" autoAdjust="0"/>
    <p:restoredTop sz="94538" autoAdjust="0"/>
  </p:normalViewPr>
  <p:slideViewPr>
    <p:cSldViewPr snapToGrid="0" snapToObjects="1" showGuides="1">
      <p:cViewPr>
        <p:scale>
          <a:sx n="37" d="100"/>
          <a:sy n="37" d="100"/>
        </p:scale>
        <p:origin x="-56" y="-552"/>
      </p:cViewPr>
      <p:guideLst>
        <p:guide orient="horz" pos="3318"/>
        <p:guide orient="horz" pos="240"/>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3/16/23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3/16/23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5829841"/>
            <a:ext cx="10056813"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000109"/>
            <a:ext cx="10048875" cy="615545"/>
          </a:xfrm>
          <a:prstGeom prst="rect">
            <a:avLst/>
          </a:prstGeom>
          <a:solidFill>
            <a:schemeClr val="accent5">
              <a:lumMod val="50000"/>
            </a:schemeClr>
          </a:solidFill>
        </p:spPr>
        <p:txBody>
          <a:bodyPr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3663873"/>
            <a:ext cx="10050462" cy="615545"/>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5829841"/>
            <a:ext cx="10048874"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000109"/>
            <a:ext cx="10048875" cy="615545"/>
          </a:xfrm>
          <a:prstGeom prst="rect">
            <a:avLst/>
          </a:prstGeom>
          <a:solidFill>
            <a:schemeClr val="accent5">
              <a:lumMod val="50000"/>
            </a:schemeClr>
          </a:solidFill>
        </p:spPr>
        <p:txBody>
          <a:bodyPr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5829841"/>
            <a:ext cx="10048874"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000109"/>
            <a:ext cx="10058400" cy="615545"/>
          </a:xfrm>
          <a:prstGeom prst="rect">
            <a:avLst/>
          </a:prstGeom>
          <a:solidFill>
            <a:schemeClr val="accent5">
              <a:lumMod val="50000"/>
            </a:schemeClr>
          </a:solidFill>
        </p:spPr>
        <p:txBody>
          <a:bodyPr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000109"/>
            <a:ext cx="10047018" cy="615545"/>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5829841"/>
            <a:ext cx="10047018"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3724098"/>
            <a:ext cx="10047018" cy="615545"/>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4462762"/>
            <a:ext cx="10052050"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130761"/>
            <a:ext cx="10047018" cy="615545"/>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5884806"/>
            <a:ext cx="10052050"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402912"/>
            <a:ext cx="10056813"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2505788"/>
            <a:ext cx="31998968" cy="523220"/>
          </a:xfrm>
          <a:prstGeom prst="rect">
            <a:avLst/>
          </a:prstGeom>
        </p:spPr>
        <p:txBody>
          <a:bodyPr anchor="t" anchorCtr="0">
            <a:spAutoFit/>
          </a:bodyPr>
          <a:lstStyle>
            <a:lvl1pPr marL="0" indent="0" algn="ctr">
              <a:buFontTx/>
              <a:buNone/>
              <a:defRPr sz="28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562745"/>
            <a:ext cx="31998968" cy="769441"/>
          </a:xfrm>
          <a:prstGeom prst="rect">
            <a:avLst/>
          </a:prstGeom>
        </p:spPr>
        <p:txBody>
          <a:bodyPr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923330"/>
          </a:xfrm>
          <a:prstGeom prst="rect">
            <a:avLst/>
          </a:prstGeom>
        </p:spPr>
        <p:txBody>
          <a:bodyPr anchor="t" anchorCtr="0">
            <a:spAutoFit/>
          </a:bodyPr>
          <a:lstStyle>
            <a:lvl1pPr marL="0" indent="0" algn="ctr">
              <a:buFontTx/>
              <a:buNone/>
              <a:defRPr sz="54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4703D5-BF2F-DF41-7EEE-50B26CAB4433}"/>
              </a:ext>
            </a:extLst>
          </p:cNvPr>
          <p:cNvSpPr/>
          <p:nvPr userDrawn="1"/>
        </p:nvSpPr>
        <p:spPr>
          <a:xfrm>
            <a:off x="0" y="32077025"/>
            <a:ext cx="43891200" cy="91329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652905" y="32351882"/>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6" name="Group 5">
            <a:extLst>
              <a:ext uri="{FF2B5EF4-FFF2-40B4-BE49-F238E27FC236}">
                <a16:creationId xmlns:a16="http://schemas.microsoft.com/office/drawing/2014/main" id="{E5ED0136-E6E9-E340-DCD6-5053BABFBFE4}"/>
              </a:ext>
            </a:extLst>
          </p:cNvPr>
          <p:cNvGrpSpPr/>
          <p:nvPr userDrawn="1"/>
        </p:nvGrpSpPr>
        <p:grpSpPr>
          <a:xfrm>
            <a:off x="0" y="14098"/>
            <a:ext cx="43891200" cy="4314166"/>
            <a:chOff x="0" y="-1"/>
            <a:chExt cx="12192000" cy="1219223"/>
          </a:xfrm>
        </p:grpSpPr>
        <p:sp>
          <p:nvSpPr>
            <p:cNvPr id="7" name="Document 6">
              <a:extLst>
                <a:ext uri="{FF2B5EF4-FFF2-40B4-BE49-F238E27FC236}">
                  <a16:creationId xmlns:a16="http://schemas.microsoft.com/office/drawing/2014/main" id="{F27200FE-D213-3004-DA26-3B8202A2AB23}"/>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cument 7">
              <a:extLst>
                <a:ext uri="{FF2B5EF4-FFF2-40B4-BE49-F238E27FC236}">
                  <a16:creationId xmlns:a16="http://schemas.microsoft.com/office/drawing/2014/main" id="{BB4B2C32-5D48-98BC-A030-3CCE7D871E0A}"/>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2" name="Table 11">
            <a:extLst>
              <a:ext uri="{FF2B5EF4-FFF2-40B4-BE49-F238E27FC236}">
                <a16:creationId xmlns:a16="http://schemas.microsoft.com/office/drawing/2014/main" id="{9631A715-ABDD-C916-FF3F-590B3A828BD8}"/>
              </a:ext>
            </a:extLst>
          </p:cNvPr>
          <p:cNvGraphicFramePr>
            <a:graphicFrameLocks noGrp="1"/>
          </p:cNvGraphicFramePr>
          <p:nvPr userDrawn="1">
            <p:extLst>
              <p:ext uri="{D42A27DB-BD31-4B8C-83A1-F6EECF244321}">
                <p14:modId xmlns:p14="http://schemas.microsoft.com/office/powerpoint/2010/main" val="4281770255"/>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72BD4B14-1893-B4DB-61A1-412ACC2BFADA}"/>
              </a:ext>
            </a:extLst>
          </p:cNvPr>
          <p:cNvGraphicFramePr>
            <a:graphicFrameLocks noGrp="1"/>
          </p:cNvGraphicFramePr>
          <p:nvPr userDrawn="1">
            <p:extLst>
              <p:ext uri="{D42A27DB-BD31-4B8C-83A1-F6EECF244321}">
                <p14:modId xmlns:p14="http://schemas.microsoft.com/office/powerpoint/2010/main" val="1007574606"/>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39B15A-A5D0-CCF3-5253-13C72B1D5BE0}"/>
              </a:ext>
            </a:extLst>
          </p:cNvPr>
          <p:cNvSpPr>
            <a:spLocks noGrp="1"/>
          </p:cNvSpPr>
          <p:nvPr>
            <p:ph type="body" sz="quarter" idx="10"/>
          </p:nvPr>
        </p:nvSpPr>
        <p:spPr>
          <a:xfrm>
            <a:off x="423392" y="10000123"/>
            <a:ext cx="10056813" cy="16773800"/>
          </a:xfrm>
        </p:spPr>
        <p:txBody>
          <a:bodyPr/>
          <a:lstStyle/>
          <a:p>
            <a:r>
              <a:rPr lang="en-US" sz="4400" b="1" dirty="0"/>
              <a:t>Centre for Geographic Analysis</a:t>
            </a:r>
            <a:r>
              <a:rPr lang="en-US" sz="4400" dirty="0"/>
              <a:t> supports research and teaching across all disciplines in Harvard as they relate to geospatial technology and methods. Geospatial Data Science/Big Data at CGA </a:t>
            </a:r>
          </a:p>
          <a:p>
            <a:r>
              <a:rPr lang="en-US" sz="4400" dirty="0"/>
              <a:t>has the following objectives:</a:t>
            </a:r>
          </a:p>
          <a:p>
            <a:endParaRPr lang="en-US" sz="4400" b="1" dirty="0"/>
          </a:p>
          <a:p>
            <a:r>
              <a:rPr lang="en-US" sz="4400" b="1" dirty="0"/>
              <a:t>Analyze: </a:t>
            </a:r>
            <a:r>
              <a:rPr lang="en-US" sz="4400" dirty="0"/>
              <a:t>Develop tools/methods to analyze Geospatial </a:t>
            </a:r>
            <a:r>
              <a:rPr lang="en-US" sz="4400" b="1" dirty="0"/>
              <a:t>big data </a:t>
            </a:r>
            <a:br>
              <a:rPr lang="en-US" sz="4400" b="1" dirty="0"/>
            </a:br>
            <a:endParaRPr lang="en-US" sz="4400" b="1" dirty="0"/>
          </a:p>
          <a:p>
            <a:r>
              <a:rPr lang="en-US" sz="4400" b="1" dirty="0"/>
              <a:t>Scale: </a:t>
            </a:r>
            <a:r>
              <a:rPr lang="en-US" sz="4400" dirty="0"/>
              <a:t>Use compute resources to scale geospatial </a:t>
            </a:r>
            <a:r>
              <a:rPr lang="en-US" sz="4400" b="1" dirty="0"/>
              <a:t>processes</a:t>
            </a:r>
            <a:r>
              <a:rPr lang="en-US" sz="4400" dirty="0"/>
              <a:t> on big data</a:t>
            </a:r>
            <a:br>
              <a:rPr lang="en-US" sz="4400" dirty="0"/>
            </a:br>
            <a:endParaRPr lang="en-US" sz="4400" b="1" dirty="0"/>
          </a:p>
          <a:p>
            <a:r>
              <a:rPr lang="en-US" sz="4400" b="1" dirty="0"/>
              <a:t>Visualize: </a:t>
            </a:r>
            <a:r>
              <a:rPr lang="en-US" sz="4400" dirty="0"/>
              <a:t>Develop platforms to visualize the </a:t>
            </a:r>
            <a:r>
              <a:rPr lang="en-US" sz="4400" b="1" dirty="0"/>
              <a:t>results</a:t>
            </a:r>
            <a:r>
              <a:rPr lang="en-US" sz="4400" dirty="0"/>
              <a:t> of big data processing</a:t>
            </a:r>
          </a:p>
          <a:p>
            <a:endParaRPr lang="en-US" sz="4400" dirty="0"/>
          </a:p>
          <a:p>
            <a:endParaRPr lang="en-US" sz="4400" dirty="0"/>
          </a:p>
          <a:p>
            <a:r>
              <a:rPr lang="en-US" sz="4400" dirty="0"/>
              <a:t> </a:t>
            </a:r>
          </a:p>
          <a:p>
            <a:endParaRPr lang="en-US" dirty="0"/>
          </a:p>
        </p:txBody>
      </p:sp>
      <p:sp>
        <p:nvSpPr>
          <p:cNvPr id="3" name="Text Placeholder 2">
            <a:extLst>
              <a:ext uri="{FF2B5EF4-FFF2-40B4-BE49-F238E27FC236}">
                <a16:creationId xmlns:a16="http://schemas.microsoft.com/office/drawing/2014/main" id="{ABF601BF-2A5B-5C56-BF98-D57CC5FA7615}"/>
              </a:ext>
            </a:extLst>
          </p:cNvPr>
          <p:cNvSpPr>
            <a:spLocks noGrp="1"/>
          </p:cNvSpPr>
          <p:nvPr>
            <p:ph type="body" sz="quarter" idx="11"/>
          </p:nvPr>
        </p:nvSpPr>
        <p:spPr>
          <a:xfrm>
            <a:off x="477827" y="5000109"/>
            <a:ext cx="9677781" cy="615545"/>
          </a:xfrm>
        </p:spPr>
        <p:txBody>
          <a:bodyPr/>
          <a:lstStyle/>
          <a:p>
            <a:r>
              <a:rPr lang="en-US" dirty="0"/>
              <a:t>Introduction</a:t>
            </a:r>
          </a:p>
        </p:txBody>
      </p:sp>
      <p:sp>
        <p:nvSpPr>
          <p:cNvPr id="4" name="Text Placeholder 3">
            <a:extLst>
              <a:ext uri="{FF2B5EF4-FFF2-40B4-BE49-F238E27FC236}">
                <a16:creationId xmlns:a16="http://schemas.microsoft.com/office/drawing/2014/main" id="{2FA128F3-6A57-DD54-BC55-ABC7987AB417}"/>
              </a:ext>
            </a:extLst>
          </p:cNvPr>
          <p:cNvSpPr>
            <a:spLocks noGrp="1"/>
          </p:cNvSpPr>
          <p:nvPr>
            <p:ph type="body" sz="quarter" idx="20"/>
          </p:nvPr>
        </p:nvSpPr>
        <p:spPr>
          <a:xfrm>
            <a:off x="12035596" y="5110818"/>
            <a:ext cx="21127251" cy="920083"/>
          </a:xfrm>
        </p:spPr>
        <p:txBody>
          <a:bodyPr/>
          <a:lstStyle/>
          <a:p>
            <a:r>
              <a:rPr lang="en-US" dirty="0"/>
              <a:t>Billion Object Platform</a:t>
            </a:r>
          </a:p>
        </p:txBody>
      </p:sp>
      <p:sp>
        <p:nvSpPr>
          <p:cNvPr id="9" name="Text Placeholder 8">
            <a:extLst>
              <a:ext uri="{FF2B5EF4-FFF2-40B4-BE49-F238E27FC236}">
                <a16:creationId xmlns:a16="http://schemas.microsoft.com/office/drawing/2014/main" id="{109607D9-8986-46BB-4981-8DFFD1929625}"/>
              </a:ext>
            </a:extLst>
          </p:cNvPr>
          <p:cNvSpPr>
            <a:spLocks noGrp="1"/>
          </p:cNvSpPr>
          <p:nvPr>
            <p:ph type="body" sz="quarter" idx="25"/>
          </p:nvPr>
        </p:nvSpPr>
        <p:spPr>
          <a:xfrm>
            <a:off x="33675324" y="5267988"/>
            <a:ext cx="9761986" cy="668677"/>
          </a:xfrm>
        </p:spPr>
        <p:txBody>
          <a:bodyPr/>
          <a:lstStyle/>
          <a:p>
            <a:r>
              <a:rPr lang="en-US" dirty="0"/>
              <a:t>Use Cases</a:t>
            </a:r>
          </a:p>
        </p:txBody>
      </p:sp>
      <p:sp>
        <p:nvSpPr>
          <p:cNvPr id="15" name="Text Placeholder 14">
            <a:extLst>
              <a:ext uri="{FF2B5EF4-FFF2-40B4-BE49-F238E27FC236}">
                <a16:creationId xmlns:a16="http://schemas.microsoft.com/office/drawing/2014/main" id="{AD1D784A-4141-28D6-4A5F-930A6B66176C}"/>
              </a:ext>
            </a:extLst>
          </p:cNvPr>
          <p:cNvSpPr>
            <a:spLocks noGrp="1"/>
          </p:cNvSpPr>
          <p:nvPr>
            <p:ph type="body" sz="quarter" idx="96"/>
          </p:nvPr>
        </p:nvSpPr>
        <p:spPr>
          <a:xfrm>
            <a:off x="12035595" y="5936665"/>
            <a:ext cx="21067776" cy="5336823"/>
          </a:xfrm>
        </p:spPr>
        <p:txBody>
          <a:bodyPr/>
          <a:lstStyle/>
          <a:p>
            <a:r>
              <a:rPr lang="en-US" sz="4400" dirty="0"/>
              <a:t>Harvard Center for Geographic Analysis (CGA) has developed a prototype </a:t>
            </a:r>
            <a:r>
              <a:rPr lang="en-US" sz="4400" dirty="0" err="1"/>
              <a:t>spatio</a:t>
            </a:r>
            <a:r>
              <a:rPr lang="en-US" sz="4400" dirty="0"/>
              <a:t>-temporal visualization platform dubbed "the BOP" (</a:t>
            </a:r>
            <a:r>
              <a:rPr lang="en-US" sz="4400" b="1" dirty="0"/>
              <a:t>Billion Object Platform</a:t>
            </a:r>
            <a:r>
              <a:rPr lang="en-US" sz="4400" dirty="0"/>
              <a:t>). The main goal is to lower barriers for scholars who wish to access large, streaming, </a:t>
            </a:r>
            <a:r>
              <a:rPr lang="en-US" sz="4400" dirty="0" err="1"/>
              <a:t>spatio</a:t>
            </a:r>
            <a:r>
              <a:rPr lang="en-US" sz="4400" dirty="0"/>
              <a:t>-temporal datasets by addressing a basic limitation of geospatial platforms when it comes to interactive visualization of billions of features.</a:t>
            </a:r>
          </a:p>
          <a:p>
            <a:endParaRPr lang="en-US" sz="4400" dirty="0"/>
          </a:p>
        </p:txBody>
      </p:sp>
      <p:sp>
        <p:nvSpPr>
          <p:cNvPr id="16" name="Text Placeholder 15">
            <a:extLst>
              <a:ext uri="{FF2B5EF4-FFF2-40B4-BE49-F238E27FC236}">
                <a16:creationId xmlns:a16="http://schemas.microsoft.com/office/drawing/2014/main" id="{0AD2DAE7-5392-D4F6-09BD-CBD3734582B2}"/>
              </a:ext>
            </a:extLst>
          </p:cNvPr>
          <p:cNvSpPr>
            <a:spLocks noGrp="1"/>
          </p:cNvSpPr>
          <p:nvPr>
            <p:ph type="body" sz="quarter" idx="150"/>
          </p:nvPr>
        </p:nvSpPr>
        <p:spPr>
          <a:xfrm>
            <a:off x="5932593" y="2505788"/>
            <a:ext cx="31998968" cy="1471172"/>
          </a:xfrm>
        </p:spPr>
        <p:txBody>
          <a:bodyPr/>
          <a:lstStyle/>
          <a:p>
            <a:r>
              <a:rPr lang="en-US" b="1" dirty="0"/>
              <a:t> Project Manager, Centre for Geographic Analysis, Harvard University</a:t>
            </a:r>
            <a:endParaRPr lang="en-US" dirty="0"/>
          </a:p>
          <a:p>
            <a:br>
              <a:rPr lang="en-US" dirty="0"/>
            </a:br>
            <a:endParaRPr lang="en-US" dirty="0"/>
          </a:p>
        </p:txBody>
      </p:sp>
      <p:sp>
        <p:nvSpPr>
          <p:cNvPr id="17" name="Text Placeholder 16">
            <a:extLst>
              <a:ext uri="{FF2B5EF4-FFF2-40B4-BE49-F238E27FC236}">
                <a16:creationId xmlns:a16="http://schemas.microsoft.com/office/drawing/2014/main" id="{AAE1D3A5-28F2-B404-D4C7-47EB988D933E}"/>
              </a:ext>
            </a:extLst>
          </p:cNvPr>
          <p:cNvSpPr>
            <a:spLocks noGrp="1"/>
          </p:cNvSpPr>
          <p:nvPr>
            <p:ph type="body" sz="quarter" idx="151"/>
          </p:nvPr>
        </p:nvSpPr>
        <p:spPr/>
        <p:txBody>
          <a:bodyPr/>
          <a:lstStyle/>
          <a:p>
            <a:r>
              <a:rPr lang="en-US" dirty="0"/>
              <a:t>Devika Kakkar</a:t>
            </a:r>
          </a:p>
        </p:txBody>
      </p:sp>
      <p:sp>
        <p:nvSpPr>
          <p:cNvPr id="18" name="Text Placeholder 17">
            <a:extLst>
              <a:ext uri="{FF2B5EF4-FFF2-40B4-BE49-F238E27FC236}">
                <a16:creationId xmlns:a16="http://schemas.microsoft.com/office/drawing/2014/main" id="{12CD0C50-C7FD-6047-8A81-F714D190A0F7}"/>
              </a:ext>
            </a:extLst>
          </p:cNvPr>
          <p:cNvSpPr>
            <a:spLocks noGrp="1"/>
          </p:cNvSpPr>
          <p:nvPr>
            <p:ph type="body" sz="quarter" idx="153"/>
          </p:nvPr>
        </p:nvSpPr>
        <p:spPr>
          <a:xfrm>
            <a:off x="5932593" y="465813"/>
            <a:ext cx="31998968" cy="923330"/>
          </a:xfrm>
        </p:spPr>
        <p:txBody>
          <a:bodyPr/>
          <a:lstStyle/>
          <a:p>
            <a:r>
              <a:rPr lang="en-US" dirty="0"/>
              <a:t>Enabling Geospatial Research using High-Performance Computing</a:t>
            </a:r>
          </a:p>
        </p:txBody>
      </p:sp>
      <p:pic>
        <p:nvPicPr>
          <p:cNvPr id="1030" name="Picture 6" descr="Partners | The F(o)und Project">
            <a:extLst>
              <a:ext uri="{FF2B5EF4-FFF2-40B4-BE49-F238E27FC236}">
                <a16:creationId xmlns:a16="http://schemas.microsoft.com/office/drawing/2014/main" id="{377A0571-7A2E-A449-B0A5-A5124BC72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899" y="6638803"/>
            <a:ext cx="7953916" cy="28346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planet in space&#10;&#10;Description automatically generated with low confidence">
            <a:extLst>
              <a:ext uri="{FF2B5EF4-FFF2-40B4-BE49-F238E27FC236}">
                <a16:creationId xmlns:a16="http://schemas.microsoft.com/office/drawing/2014/main" id="{E0A36055-E29E-C64C-9354-C3DD5C49AB7A}"/>
              </a:ext>
            </a:extLst>
          </p:cNvPr>
          <p:cNvPicPr>
            <a:picLocks noChangeAspect="1" noChangeArrowheads="1"/>
          </p:cNvPicPr>
          <p:nvPr/>
        </p:nvPicPr>
        <p:blipFill>
          <a:blip r:embed="rId3">
            <a:alphaModFix amt="71000"/>
            <a:extLst>
              <a:ext uri="{28A0092B-C50C-407E-A947-70E740481C1C}">
                <a14:useLocalDpi xmlns:a14="http://schemas.microsoft.com/office/drawing/2010/main" val="0"/>
              </a:ext>
            </a:extLst>
          </a:blip>
          <a:srcRect/>
          <a:stretch>
            <a:fillRect/>
          </a:stretch>
        </p:blipFill>
        <p:spPr bwMode="auto">
          <a:xfrm>
            <a:off x="633347" y="24523773"/>
            <a:ext cx="9522261" cy="664788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reflection stA="98000" endPos="0" dir="5400000" sy="-100000" algn="bl" rotWithShape="0"/>
          </a:effectLst>
        </p:spPr>
      </p:pic>
      <p:pic>
        <p:nvPicPr>
          <p:cNvPr id="1036" name="Picture 12" descr="https://lh4.googleusercontent.com/AXODelHCqYCIV6TA4CrrnqC6rK-U-njiDzDu8BI51SbJCfb9kIjviWcMHgGJJLcVfNvxVnwSdqSVGMwb3pBKtSmHkFjCPhUgIMiwYVjSzHXTJR4dDwu3D1_OBAAaXoU8wL5fLbJ4h4eV3vGFHS_2bqxtiHd2N2T2LUwlxMfJAw1kBMAvLHlF4wj-UlwnV1Q=s2048">
            <a:extLst>
              <a:ext uri="{FF2B5EF4-FFF2-40B4-BE49-F238E27FC236}">
                <a16:creationId xmlns:a16="http://schemas.microsoft.com/office/drawing/2014/main" id="{F8ECF888-877F-3C42-AEE4-92BC2C21D0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25420" y="10444996"/>
            <a:ext cx="16678656" cy="1042416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89473CFE-B718-1340-BF89-8962D3BA6035}"/>
              </a:ext>
            </a:extLst>
          </p:cNvPr>
          <p:cNvSpPr/>
          <p:nvPr/>
        </p:nvSpPr>
        <p:spPr>
          <a:xfrm>
            <a:off x="21728233" y="15751314"/>
            <a:ext cx="434734" cy="1415772"/>
          </a:xfrm>
          <a:prstGeom prst="rect">
            <a:avLst/>
          </a:prstGeom>
        </p:spPr>
        <p:txBody>
          <a:bodyPr wrap="none">
            <a:spAutoFit/>
          </a:bodyPr>
          <a:lstStyle/>
          <a:p>
            <a:r>
              <a:rPr lang="en-US" dirty="0"/>
              <a:t> </a:t>
            </a:r>
          </a:p>
        </p:txBody>
      </p:sp>
      <p:pic>
        <p:nvPicPr>
          <p:cNvPr id="32" name="Picture 31">
            <a:extLst>
              <a:ext uri="{FF2B5EF4-FFF2-40B4-BE49-F238E27FC236}">
                <a16:creationId xmlns:a16="http://schemas.microsoft.com/office/drawing/2014/main" id="{35202BC0-DA02-4744-BEA9-76D0B3F2B0E6}"/>
              </a:ext>
            </a:extLst>
          </p:cNvPr>
          <p:cNvPicPr>
            <a:picLocks noChangeAspect="1"/>
          </p:cNvPicPr>
          <p:nvPr/>
        </p:nvPicPr>
        <p:blipFill rotWithShape="1">
          <a:blip r:embed="rId5">
            <a:extLst>
              <a:ext uri="{28A0092B-C50C-407E-A947-70E740481C1C}">
                <a14:useLocalDpi xmlns:a14="http://schemas.microsoft.com/office/drawing/2010/main" val="0"/>
              </a:ext>
            </a:extLst>
          </a:blip>
          <a:srcRect l="24827" t="40871" r="14101" b="23484"/>
          <a:stretch/>
        </p:blipFill>
        <p:spPr>
          <a:xfrm>
            <a:off x="14425420" y="25985376"/>
            <a:ext cx="15040360" cy="5486400"/>
          </a:xfrm>
          <a:prstGeom prst="rect">
            <a:avLst/>
          </a:prstGeom>
        </p:spPr>
      </p:pic>
      <p:sp>
        <p:nvSpPr>
          <p:cNvPr id="39" name="Text Placeholder 3">
            <a:extLst>
              <a:ext uri="{FF2B5EF4-FFF2-40B4-BE49-F238E27FC236}">
                <a16:creationId xmlns:a16="http://schemas.microsoft.com/office/drawing/2014/main" id="{56FE1E2A-2F1B-164A-8282-5B972A715074}"/>
              </a:ext>
            </a:extLst>
          </p:cNvPr>
          <p:cNvSpPr txBox="1">
            <a:spLocks/>
          </p:cNvSpPr>
          <p:nvPr/>
        </p:nvSpPr>
        <p:spPr>
          <a:xfrm>
            <a:off x="12095071" y="21186766"/>
            <a:ext cx="21067776" cy="615545"/>
          </a:xfrm>
          <a:prstGeom prst="rect">
            <a:avLst/>
          </a:prstGeom>
          <a:solidFill>
            <a:schemeClr val="accent5">
              <a:lumMod val="50000"/>
            </a:schemeClr>
          </a:solidFill>
        </p:spPr>
        <p:txBody>
          <a:bodyPr wrap="square" lIns="91436" tIns="91436" rIns="91436" bIns="91436" anchor="t" anchorCtr="0">
            <a:spAutoFit/>
          </a:bodyPr>
          <a:lstStyle>
            <a:lvl1pPr marL="0" indent="0" algn="ctr" defTabSz="4388900" rtl="0" eaLnBrk="1" latinLnBrk="0" hangingPunct="1">
              <a:spcBef>
                <a:spcPct val="20000"/>
              </a:spcBef>
              <a:buFont typeface="Arial" pitchFamily="34" charset="0"/>
              <a:buNone/>
              <a:defRPr sz="2800" b="1" u="none" kern="1200" baseline="0">
                <a:solidFill>
                  <a:schemeClr val="bg1"/>
                </a:solidFill>
                <a:latin typeface="Century Gothic" panose="020B0502020202020204" pitchFamily="34" charset="0"/>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Architecture</a:t>
            </a:r>
          </a:p>
        </p:txBody>
      </p:sp>
      <p:sp>
        <p:nvSpPr>
          <p:cNvPr id="42" name="Text Placeholder 14">
            <a:extLst>
              <a:ext uri="{FF2B5EF4-FFF2-40B4-BE49-F238E27FC236}">
                <a16:creationId xmlns:a16="http://schemas.microsoft.com/office/drawing/2014/main" id="{1B9940B5-9255-AD46-A059-993ABF9C499C}"/>
              </a:ext>
            </a:extLst>
          </p:cNvPr>
          <p:cNvSpPr txBox="1">
            <a:spLocks/>
          </p:cNvSpPr>
          <p:nvPr/>
        </p:nvSpPr>
        <p:spPr>
          <a:xfrm>
            <a:off x="12035596" y="21907035"/>
            <a:ext cx="21067776" cy="3847185"/>
          </a:xfrm>
          <a:prstGeom prst="rect">
            <a:avLst/>
          </a:prstGeom>
        </p:spPr>
        <p:txBody>
          <a:bodyPr wrap="square" lIns="228589" tIns="228589" rIns="228589" bIns="228589" anchor="t" anchorCtr="0">
            <a:spAutoFit/>
          </a:bodyPr>
          <a:lstStyle>
            <a:lvl1pPr marL="0" indent="0" algn="l" defTabSz="4388900" rtl="0" eaLnBrk="1" latinLnBrk="0" hangingPunct="1">
              <a:spcBef>
                <a:spcPct val="20000"/>
              </a:spcBef>
              <a:buFont typeface="Arial" pitchFamily="34" charset="0"/>
              <a:buNone/>
              <a:defRPr sz="1800" kern="1200">
                <a:solidFill>
                  <a:schemeClr val="accent5">
                    <a:lumMod val="50000"/>
                  </a:schemeClr>
                </a:solidFill>
                <a:latin typeface="Century Gothic" panose="020B0502020202020204" pitchFamily="34"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400" dirty="0"/>
              <a:t>The first instance of the BOP is loaded with the latest </a:t>
            </a:r>
            <a:r>
              <a:rPr lang="en-US" sz="4400" b="1" dirty="0"/>
              <a:t>1 billion </a:t>
            </a:r>
            <a:r>
              <a:rPr lang="en-US" sz="4400" dirty="0"/>
              <a:t>geo-tweets, and is fed a real-time stream of about </a:t>
            </a:r>
            <a:r>
              <a:rPr lang="en-US" sz="4400" b="1" dirty="0"/>
              <a:t>1 million tweets per day</a:t>
            </a:r>
            <a:r>
              <a:rPr lang="en-US" sz="4400" dirty="0"/>
              <a:t>. The geo-tweets are enriched with </a:t>
            </a:r>
            <a:r>
              <a:rPr lang="en-US" sz="4400" b="1" dirty="0"/>
              <a:t>sentiment</a:t>
            </a:r>
            <a:r>
              <a:rPr lang="en-US" sz="4400" dirty="0"/>
              <a:t> and </a:t>
            </a:r>
            <a:r>
              <a:rPr lang="en-US" sz="4400" b="1" dirty="0"/>
              <a:t>census/admin boundary </a:t>
            </a:r>
            <a:r>
              <a:rPr lang="en-US" sz="4400" dirty="0"/>
              <a:t>codes on their way into the system. The system is open source and is currently hosted on </a:t>
            </a:r>
            <a:r>
              <a:rPr lang="en-US" sz="4400" b="1" dirty="0"/>
              <a:t>New England Research Cloud (NERC)</a:t>
            </a:r>
            <a:r>
              <a:rPr lang="en-US" sz="4400" dirty="0"/>
              <a:t>.</a:t>
            </a:r>
          </a:p>
        </p:txBody>
      </p:sp>
      <p:pic>
        <p:nvPicPr>
          <p:cNvPr id="36" name="Picture 35">
            <a:extLst>
              <a:ext uri="{FF2B5EF4-FFF2-40B4-BE49-F238E27FC236}">
                <a16:creationId xmlns:a16="http://schemas.microsoft.com/office/drawing/2014/main" id="{5F4BF811-00F6-654E-829C-911B83436DE7}"/>
              </a:ext>
            </a:extLst>
          </p:cNvPr>
          <p:cNvPicPr>
            <a:picLocks noChangeAspect="1"/>
          </p:cNvPicPr>
          <p:nvPr/>
        </p:nvPicPr>
        <p:blipFill rotWithShape="1">
          <a:blip r:embed="rId6">
            <a:extLst>
              <a:ext uri="{28A0092B-C50C-407E-A947-70E740481C1C}">
                <a14:useLocalDpi xmlns:a14="http://schemas.microsoft.com/office/drawing/2010/main" val="0"/>
              </a:ext>
            </a:extLst>
          </a:blip>
          <a:srcRect l="23143" t="34997" r="44918" b="24663"/>
          <a:stretch/>
        </p:blipFill>
        <p:spPr>
          <a:xfrm>
            <a:off x="33162847" y="6030901"/>
            <a:ext cx="10425718" cy="8229600"/>
          </a:xfrm>
          <a:prstGeom prst="rect">
            <a:avLst/>
          </a:prstGeom>
        </p:spPr>
      </p:pic>
      <p:sp>
        <p:nvSpPr>
          <p:cNvPr id="53" name="Text Placeholder 8">
            <a:extLst>
              <a:ext uri="{FF2B5EF4-FFF2-40B4-BE49-F238E27FC236}">
                <a16:creationId xmlns:a16="http://schemas.microsoft.com/office/drawing/2014/main" id="{8478E977-7AFA-874A-BDEC-2C5E08F4FDD2}"/>
              </a:ext>
            </a:extLst>
          </p:cNvPr>
          <p:cNvSpPr txBox="1">
            <a:spLocks/>
          </p:cNvSpPr>
          <p:nvPr/>
        </p:nvSpPr>
        <p:spPr>
          <a:xfrm>
            <a:off x="33746859" y="23326846"/>
            <a:ext cx="9593128" cy="615545"/>
          </a:xfrm>
          <a:prstGeom prst="rect">
            <a:avLst/>
          </a:prstGeom>
          <a:solidFill>
            <a:schemeClr val="accent5">
              <a:lumMod val="50000"/>
            </a:schemeClr>
          </a:solidFill>
        </p:spPr>
        <p:txBody>
          <a:bodyPr wrap="square" lIns="91436" tIns="91436" rIns="91436" bIns="91436" anchor="t" anchorCtr="0">
            <a:spAutoFit/>
          </a:bodyPr>
          <a:lstStyle>
            <a:lvl1pPr marL="0" indent="0" algn="ctr" defTabSz="4388900" rtl="0" eaLnBrk="1" latinLnBrk="0" hangingPunct="1">
              <a:spcBef>
                <a:spcPct val="20000"/>
              </a:spcBef>
              <a:buFont typeface="Arial" pitchFamily="34" charset="0"/>
              <a:buNone/>
              <a:defRPr sz="2800" b="1" u="none" kern="1200" baseline="0">
                <a:solidFill>
                  <a:schemeClr val="bg1"/>
                </a:solidFill>
                <a:latin typeface="Century Gothic" panose="020B0502020202020204" pitchFamily="34" charset="0"/>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Acknowledgement</a:t>
            </a:r>
          </a:p>
        </p:txBody>
      </p:sp>
      <p:pic>
        <p:nvPicPr>
          <p:cNvPr id="46" name="Picture 45">
            <a:extLst>
              <a:ext uri="{FF2B5EF4-FFF2-40B4-BE49-F238E27FC236}">
                <a16:creationId xmlns:a16="http://schemas.microsoft.com/office/drawing/2014/main" id="{8F90AC29-A711-BE49-BC4F-84EE4ABAD96E}"/>
              </a:ext>
            </a:extLst>
          </p:cNvPr>
          <p:cNvPicPr>
            <a:picLocks noChangeAspect="1"/>
          </p:cNvPicPr>
          <p:nvPr/>
        </p:nvPicPr>
        <p:blipFill rotWithShape="1">
          <a:blip r:embed="rId6">
            <a:extLst>
              <a:ext uri="{28A0092B-C50C-407E-A947-70E740481C1C}">
                <a14:useLocalDpi xmlns:a14="http://schemas.microsoft.com/office/drawing/2010/main" val="0"/>
              </a:ext>
            </a:extLst>
          </a:blip>
          <a:srcRect l="55065" t="35314" r="10846" b="21086"/>
          <a:stretch/>
        </p:blipFill>
        <p:spPr>
          <a:xfrm>
            <a:off x="33675324" y="14773745"/>
            <a:ext cx="10295162" cy="8229600"/>
          </a:xfrm>
          <a:prstGeom prst="rect">
            <a:avLst/>
          </a:prstGeom>
        </p:spPr>
      </p:pic>
      <p:sp>
        <p:nvSpPr>
          <p:cNvPr id="56" name="Text Placeholder 14">
            <a:extLst>
              <a:ext uri="{FF2B5EF4-FFF2-40B4-BE49-F238E27FC236}">
                <a16:creationId xmlns:a16="http://schemas.microsoft.com/office/drawing/2014/main" id="{7E64A4C4-0837-204C-96B3-C9B4E451D5DB}"/>
              </a:ext>
            </a:extLst>
          </p:cNvPr>
          <p:cNvSpPr txBox="1">
            <a:spLocks/>
          </p:cNvSpPr>
          <p:nvPr/>
        </p:nvSpPr>
        <p:spPr>
          <a:xfrm>
            <a:off x="33735592" y="23840078"/>
            <a:ext cx="10155608" cy="3170076"/>
          </a:xfrm>
          <a:prstGeom prst="rect">
            <a:avLst/>
          </a:prstGeom>
        </p:spPr>
        <p:txBody>
          <a:bodyPr wrap="square" lIns="228589" tIns="228589" rIns="228589" bIns="228589" anchor="t" anchorCtr="0">
            <a:spAutoFit/>
          </a:bodyPr>
          <a:lstStyle>
            <a:lvl1pPr marL="0" indent="0" algn="l" defTabSz="4388900" rtl="0" eaLnBrk="1" latinLnBrk="0" hangingPunct="1">
              <a:spcBef>
                <a:spcPct val="20000"/>
              </a:spcBef>
              <a:buFont typeface="Arial" pitchFamily="34" charset="0"/>
              <a:buNone/>
              <a:defRPr sz="1800" kern="1200">
                <a:solidFill>
                  <a:schemeClr val="accent5">
                    <a:lumMod val="50000"/>
                  </a:schemeClr>
                </a:solidFill>
                <a:latin typeface="Century Gothic" panose="020B0502020202020204" pitchFamily="34"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400" dirty="0"/>
              <a:t>We would like to thank </a:t>
            </a:r>
            <a:r>
              <a:rPr lang="en-US" sz="4400" b="1" dirty="0"/>
              <a:t>New England Research Cloud </a:t>
            </a:r>
            <a:r>
              <a:rPr lang="en-US" sz="4400" dirty="0"/>
              <a:t>for their support. This work is supported by NSF Award #1841403.</a:t>
            </a:r>
          </a:p>
        </p:txBody>
      </p:sp>
      <p:sp>
        <p:nvSpPr>
          <p:cNvPr id="57" name="Text Placeholder 8">
            <a:extLst>
              <a:ext uri="{FF2B5EF4-FFF2-40B4-BE49-F238E27FC236}">
                <a16:creationId xmlns:a16="http://schemas.microsoft.com/office/drawing/2014/main" id="{C671C57B-994F-924D-A650-8037CF40CCC7}"/>
              </a:ext>
            </a:extLst>
          </p:cNvPr>
          <p:cNvSpPr txBox="1">
            <a:spLocks/>
          </p:cNvSpPr>
          <p:nvPr/>
        </p:nvSpPr>
        <p:spPr>
          <a:xfrm>
            <a:off x="33844182" y="27232169"/>
            <a:ext cx="9593128" cy="615545"/>
          </a:xfrm>
          <a:prstGeom prst="rect">
            <a:avLst/>
          </a:prstGeom>
          <a:solidFill>
            <a:schemeClr val="accent5">
              <a:lumMod val="50000"/>
            </a:schemeClr>
          </a:solidFill>
        </p:spPr>
        <p:txBody>
          <a:bodyPr wrap="square" lIns="91436" tIns="91436" rIns="91436" bIns="91436" anchor="t" anchorCtr="0">
            <a:spAutoFit/>
          </a:bodyPr>
          <a:lstStyle>
            <a:lvl1pPr marL="0" indent="0" algn="ctr" defTabSz="4388900" rtl="0" eaLnBrk="1" latinLnBrk="0" hangingPunct="1">
              <a:spcBef>
                <a:spcPct val="20000"/>
              </a:spcBef>
              <a:buFont typeface="Arial" pitchFamily="34" charset="0"/>
              <a:buNone/>
              <a:defRPr sz="2800" b="1" u="none" kern="1200" baseline="0">
                <a:solidFill>
                  <a:schemeClr val="bg1"/>
                </a:solidFill>
                <a:latin typeface="Century Gothic" panose="020B0502020202020204" pitchFamily="34" charset="0"/>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Contact</a:t>
            </a:r>
          </a:p>
        </p:txBody>
      </p:sp>
      <p:sp>
        <p:nvSpPr>
          <p:cNvPr id="58" name="Text Placeholder 14">
            <a:extLst>
              <a:ext uri="{FF2B5EF4-FFF2-40B4-BE49-F238E27FC236}">
                <a16:creationId xmlns:a16="http://schemas.microsoft.com/office/drawing/2014/main" id="{76809959-76E3-6C4E-82D2-34EF090A91B7}"/>
              </a:ext>
            </a:extLst>
          </p:cNvPr>
          <p:cNvSpPr txBox="1">
            <a:spLocks/>
          </p:cNvSpPr>
          <p:nvPr/>
        </p:nvSpPr>
        <p:spPr>
          <a:xfrm>
            <a:off x="33746859" y="28093900"/>
            <a:ext cx="10155608" cy="2628390"/>
          </a:xfrm>
          <a:prstGeom prst="rect">
            <a:avLst/>
          </a:prstGeom>
        </p:spPr>
        <p:txBody>
          <a:bodyPr wrap="square" lIns="228589" tIns="228589" rIns="228589" bIns="228589" anchor="t" anchorCtr="0">
            <a:spAutoFit/>
          </a:bodyPr>
          <a:lstStyle>
            <a:lvl1pPr marL="0" indent="0" algn="l" defTabSz="4388900" rtl="0" eaLnBrk="1" latinLnBrk="0" hangingPunct="1">
              <a:spcBef>
                <a:spcPct val="20000"/>
              </a:spcBef>
              <a:buFont typeface="Arial" pitchFamily="34" charset="0"/>
              <a:buNone/>
              <a:defRPr sz="1800" kern="1200">
                <a:solidFill>
                  <a:schemeClr val="accent5">
                    <a:lumMod val="50000"/>
                  </a:schemeClr>
                </a:solidFill>
                <a:latin typeface="Century Gothic" panose="020B0502020202020204" pitchFamily="34"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400" dirty="0"/>
              <a:t>For questions/comments contact:</a:t>
            </a:r>
          </a:p>
          <a:p>
            <a:r>
              <a:rPr lang="en-US" sz="4400" dirty="0"/>
              <a:t>Devika Kakkar at </a:t>
            </a:r>
            <a:r>
              <a:rPr lang="en-US" sz="4400" i="1" dirty="0" err="1"/>
              <a:t>kakkar@fas.harvard.edu</a:t>
            </a:r>
            <a:endParaRPr lang="en-US" sz="4400" i="1" dirty="0"/>
          </a:p>
        </p:txBody>
      </p:sp>
    </p:spTree>
    <p:extLst>
      <p:ext uri="{BB962C8B-B14F-4D97-AF65-F5344CB8AC3E}">
        <p14:creationId xmlns:p14="http://schemas.microsoft.com/office/powerpoint/2010/main" val="358771719"/>
      </p:ext>
    </p:extLst>
  </p:cSld>
  <p:clrMapOvr>
    <a:masterClrMapping/>
  </p:clrMapOvr>
</p:sld>
</file>

<file path=ppt/theme/theme1.xml><?xml version="1.0" encoding="utf-8"?>
<a:theme xmlns:a="http://schemas.openxmlformats.org/drawingml/2006/main" name="36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1876</TotalTime>
  <Words>271</Words>
  <Application>Microsoft Macintosh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Jain, Devika</cp:lastModifiedBy>
  <cp:revision>77</cp:revision>
  <dcterms:created xsi:type="dcterms:W3CDTF">2012-02-03T19:11:35Z</dcterms:created>
  <dcterms:modified xsi:type="dcterms:W3CDTF">2023-03-17T14:14:11Z</dcterms:modified>
  <cp:category>Research poster templates</cp:category>
</cp:coreProperties>
</file>