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3" r:id="rId2"/>
  </p:sldMasterIdLst>
  <p:notesMasterIdLst>
    <p:notesMasterId r:id="rId4"/>
  </p:notesMasterIdLst>
  <p:handoutMasterIdLst>
    <p:handoutMasterId r:id="rId5"/>
  </p:handoutMasterIdLst>
  <p:sldIdLst>
    <p:sldId id="258" r:id="rId3"/>
  </p:sldIdLst>
  <p:sldSz cx="43891200" cy="32918400"/>
  <p:notesSz cx="6858000" cy="9144000"/>
  <p:defaultText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18">
          <p15:clr>
            <a:srgbClr val="A4A3A4"/>
          </p15:clr>
        </p15:guide>
        <p15:guide id="2" orient="horz" pos="240" userDrawn="1">
          <p15:clr>
            <a:srgbClr val="A4A3A4"/>
          </p15:clr>
        </p15:guide>
        <p15:guide id="3" orient="horz" pos="20160">
          <p15:clr>
            <a:srgbClr val="A4A3A4"/>
          </p15:clr>
        </p15:guide>
        <p15:guide id="4" orient="horz">
          <p15:clr>
            <a:srgbClr val="A4A3A4"/>
          </p15:clr>
        </p15:guide>
        <p15:guide id="5" pos="264" userDrawn="1">
          <p15:clr>
            <a:srgbClr val="A4A3A4"/>
          </p15:clr>
        </p15:guide>
        <p15:guide id="6" pos="27384"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KOTOULAS" initials="AK" lastIdx="2" clrIdx="0"/>
  <p:cmAuthor id="1" name="A.KOTOULAS" initials="HELP" lastIdx="1" clrIdx="1"/>
  <p:cmAuthor id="2" name="A.KOTOULAS" initials="HELP - " lastIdx="1" clrIdx="2"/>
  <p:cmAuthor id="3" name="PosterPresentations.com - 510.649.3001" initials="HELP - "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5FA"/>
    <a:srgbClr val="CDD2DE"/>
    <a:srgbClr val="E3E9E5"/>
    <a:srgbClr val="EAEAE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018" autoAdjust="0"/>
    <p:restoredTop sz="94538" autoAdjust="0"/>
  </p:normalViewPr>
  <p:slideViewPr>
    <p:cSldViewPr snapToGrid="0" snapToObjects="1" showGuides="1">
      <p:cViewPr>
        <p:scale>
          <a:sx n="37" d="100"/>
          <a:sy n="37" d="100"/>
        </p:scale>
        <p:origin x="-56" y="-552"/>
      </p:cViewPr>
      <p:guideLst>
        <p:guide orient="horz" pos="3318"/>
        <p:guide orient="horz" pos="240"/>
        <p:guide orient="horz" pos="20160"/>
        <p:guide orient="horz"/>
        <p:guide pos="264"/>
        <p:guide pos="27384"/>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snapToObjects="1" showGuides="1">
      <p:cViewPr varScale="1">
        <p:scale>
          <a:sx n="79" d="100"/>
          <a:sy n="79" d="100"/>
        </p:scale>
        <p:origin x="-3768"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158C5BC-9A70-462C-B28D-9600239EAC64}" type="datetimeFigureOut">
              <a:rPr lang="en-US" smtClean="0"/>
              <a:pPr/>
              <a:t>3/16/23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9C131B7-05CA-4AEE-9267-6D0ED4DC84F3}" type="slidenum">
              <a:rPr lang="en-US" smtClean="0"/>
              <a:pPr/>
              <a:t>‹#›</a:t>
            </a:fld>
            <a:endParaRPr lang="en-US"/>
          </a:p>
        </p:txBody>
      </p:sp>
    </p:spTree>
    <p:extLst>
      <p:ext uri="{BB962C8B-B14F-4D97-AF65-F5344CB8AC3E}">
        <p14:creationId xmlns:p14="http://schemas.microsoft.com/office/powerpoint/2010/main" val="3974068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CC2317-6751-4CD4-9995-8782DD78E936}" type="datetimeFigureOut">
              <a:rPr lang="en-US" smtClean="0"/>
              <a:pPr/>
              <a:t>3/16/23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A1A87D-CAF7-4BDC-A0D3-C0DBEDE81619}" type="slidenum">
              <a:rPr lang="en-US" smtClean="0"/>
              <a:pPr/>
              <a:t>‹#›</a:t>
            </a:fld>
            <a:endParaRPr lang="en-US" dirty="0"/>
          </a:p>
        </p:txBody>
      </p:sp>
    </p:spTree>
    <p:extLst>
      <p:ext uri="{BB962C8B-B14F-4D97-AF65-F5344CB8AC3E}">
        <p14:creationId xmlns:p14="http://schemas.microsoft.com/office/powerpoint/2010/main" val="2414637987"/>
      </p:ext>
    </p:extLst>
  </p:cSld>
  <p:clrMap bg1="lt1" tx1="dk1" bg2="lt2" tx2="dk2" accent1="accent1" accent2="accent2" accent3="accent3" accent4="accent4" accent5="accent5" accent6="accent6" hlink="hlink" folHlink="folHlink"/>
  <p:notesStyle>
    <a:lvl1pPr marL="0" algn="l" defTabSz="4388900" rtl="0" eaLnBrk="1" latinLnBrk="0" hangingPunct="1">
      <a:defRPr sz="5800" kern="1200">
        <a:solidFill>
          <a:schemeClr val="tx1"/>
        </a:solidFill>
        <a:latin typeface="+mn-lt"/>
        <a:ea typeface="+mn-ea"/>
        <a:cs typeface="+mn-cs"/>
      </a:defRPr>
    </a:lvl1pPr>
    <a:lvl2pPr marL="2194451" algn="l" defTabSz="4388900" rtl="0" eaLnBrk="1" latinLnBrk="0" hangingPunct="1">
      <a:defRPr sz="5800" kern="1200">
        <a:solidFill>
          <a:schemeClr val="tx1"/>
        </a:solidFill>
        <a:latin typeface="+mn-lt"/>
        <a:ea typeface="+mn-ea"/>
        <a:cs typeface="+mn-cs"/>
      </a:defRPr>
    </a:lvl2pPr>
    <a:lvl3pPr marL="4388900" algn="l" defTabSz="4388900" rtl="0" eaLnBrk="1" latinLnBrk="0" hangingPunct="1">
      <a:defRPr sz="5800" kern="1200">
        <a:solidFill>
          <a:schemeClr val="tx1"/>
        </a:solidFill>
        <a:latin typeface="+mn-lt"/>
        <a:ea typeface="+mn-ea"/>
        <a:cs typeface="+mn-cs"/>
      </a:defRPr>
    </a:lvl3pPr>
    <a:lvl4pPr marL="6583351" algn="l" defTabSz="4388900" rtl="0" eaLnBrk="1" latinLnBrk="0" hangingPunct="1">
      <a:defRPr sz="5800" kern="1200">
        <a:solidFill>
          <a:schemeClr val="tx1"/>
        </a:solidFill>
        <a:latin typeface="+mn-lt"/>
        <a:ea typeface="+mn-ea"/>
        <a:cs typeface="+mn-cs"/>
      </a:defRPr>
    </a:lvl4pPr>
    <a:lvl5pPr marL="8777801" algn="l" defTabSz="4388900" rtl="0" eaLnBrk="1" latinLnBrk="0" hangingPunct="1">
      <a:defRPr sz="5800" kern="1200">
        <a:solidFill>
          <a:schemeClr val="tx1"/>
        </a:solidFill>
        <a:latin typeface="+mn-lt"/>
        <a:ea typeface="+mn-ea"/>
        <a:cs typeface="+mn-cs"/>
      </a:defRPr>
    </a:lvl5pPr>
    <a:lvl6pPr marL="10972252" algn="l" defTabSz="4388900" rtl="0" eaLnBrk="1" latinLnBrk="0" hangingPunct="1">
      <a:defRPr sz="5800" kern="1200">
        <a:solidFill>
          <a:schemeClr val="tx1"/>
        </a:solidFill>
        <a:latin typeface="+mn-lt"/>
        <a:ea typeface="+mn-ea"/>
        <a:cs typeface="+mn-cs"/>
      </a:defRPr>
    </a:lvl6pPr>
    <a:lvl7pPr marL="13166703" algn="l" defTabSz="4388900" rtl="0" eaLnBrk="1" latinLnBrk="0" hangingPunct="1">
      <a:defRPr sz="5800" kern="1200">
        <a:solidFill>
          <a:schemeClr val="tx1"/>
        </a:solidFill>
        <a:latin typeface="+mn-lt"/>
        <a:ea typeface="+mn-ea"/>
        <a:cs typeface="+mn-cs"/>
      </a:defRPr>
    </a:lvl7pPr>
    <a:lvl8pPr marL="15361152" algn="l" defTabSz="4388900" rtl="0" eaLnBrk="1" latinLnBrk="0" hangingPunct="1">
      <a:defRPr sz="5800" kern="1200">
        <a:solidFill>
          <a:schemeClr val="tx1"/>
        </a:solidFill>
        <a:latin typeface="+mn-lt"/>
        <a:ea typeface="+mn-ea"/>
        <a:cs typeface="+mn-cs"/>
      </a:defRPr>
    </a:lvl8pPr>
    <a:lvl9pPr marL="17555603" algn="l" defTabSz="4388900" rtl="0" eaLnBrk="1" latinLnBrk="0" hangingPunct="1">
      <a:defRPr sz="5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6x48 template">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59674" y="5829841"/>
            <a:ext cx="10056813" cy="738642"/>
          </a:xfrm>
          <a:prstGeom prst="rect">
            <a:avLst/>
          </a:prstGeom>
        </p:spPr>
        <p:txBody>
          <a:bodyPr wrap="square" lIns="228589" tIns="228589" rIns="228589" bIns="228589" anchor="t" anchorCtr="0">
            <a:spAutoFit/>
          </a:bodyPr>
          <a:lstStyle>
            <a:lvl1pPr marL="0" indent="0">
              <a:buNone/>
              <a:defRPr sz="1800">
                <a:solidFill>
                  <a:schemeClr val="accent5">
                    <a:lumMod val="50000"/>
                  </a:schemeClr>
                </a:solidFill>
                <a:latin typeface="Century Gothic" panose="020B0502020202020204" pitchFamily="34"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477827" y="5000109"/>
            <a:ext cx="10048875" cy="615545"/>
          </a:xfrm>
          <a:prstGeom prst="rect">
            <a:avLst/>
          </a:prstGeom>
          <a:solidFill>
            <a:schemeClr val="accent5">
              <a:lumMod val="50000"/>
            </a:schemeClr>
          </a:solidFill>
        </p:spPr>
        <p:txBody>
          <a:bodyPr lIns="91436" tIns="91436" rIns="91436" bIns="91436" anchor="t" anchorCtr="0">
            <a:spAutoFit/>
          </a:bodyPr>
          <a:lstStyle>
            <a:lvl1pPr marL="0" indent="0" algn="ctr">
              <a:buNone/>
              <a:defRPr sz="2800" b="1" u="none" baseline="0">
                <a:solidFill>
                  <a:schemeClr val="bg1"/>
                </a:solidFill>
                <a:latin typeface="Century Gothic" panose="020B0502020202020204" pitchFamily="34" charset="0"/>
              </a:defRPr>
            </a:lvl1pPr>
          </a:lstStyle>
          <a:p>
            <a:pPr lvl="0"/>
            <a:r>
              <a:rPr lang="en-US" dirty="0"/>
              <a:t>(click to edit) INTRODUCTION or ABSTRACT</a:t>
            </a:r>
          </a:p>
        </p:txBody>
      </p:sp>
      <p:sp>
        <p:nvSpPr>
          <p:cNvPr id="20" name="Text Placeholder 5"/>
          <p:cNvSpPr>
            <a:spLocks noGrp="1"/>
          </p:cNvSpPr>
          <p:nvPr>
            <p:ph type="body" sz="quarter" idx="20" hasCustomPrompt="1"/>
          </p:nvPr>
        </p:nvSpPr>
        <p:spPr>
          <a:xfrm>
            <a:off x="477825" y="13663873"/>
            <a:ext cx="10050462" cy="615545"/>
          </a:xfrm>
          <a:prstGeom prst="rect">
            <a:avLst/>
          </a:prstGeom>
          <a:solidFill>
            <a:schemeClr val="accent5">
              <a:lumMod val="50000"/>
            </a:schemeClr>
          </a:solidFill>
        </p:spPr>
        <p:txBody>
          <a:bodyPr wrap="square" lIns="91436" tIns="91436" rIns="91436" bIns="91436" anchor="t" anchorCtr="0">
            <a:spAutoFit/>
          </a:bodyPr>
          <a:lstStyle>
            <a:lvl1pPr marL="0" indent="0" algn="ctr">
              <a:buNone/>
              <a:defRPr sz="2800" b="1" u="none" baseline="0">
                <a:solidFill>
                  <a:schemeClr val="bg1"/>
                </a:solidFill>
                <a:latin typeface="Century Gothic" panose="020B0502020202020204" pitchFamily="34" charset="0"/>
              </a:defRPr>
            </a:lvl1pPr>
          </a:lstStyle>
          <a:p>
            <a:pPr lvl="0"/>
            <a:r>
              <a:rPr lang="en-US" dirty="0"/>
              <a:t>(click to edit)  OBJECTIVES</a:t>
            </a:r>
          </a:p>
        </p:txBody>
      </p:sp>
      <p:sp>
        <p:nvSpPr>
          <p:cNvPr id="21" name="Text Placeholder 3"/>
          <p:cNvSpPr>
            <a:spLocks noGrp="1"/>
          </p:cNvSpPr>
          <p:nvPr>
            <p:ph type="body" sz="quarter" idx="21" hasCustomPrompt="1"/>
          </p:nvPr>
        </p:nvSpPr>
        <p:spPr>
          <a:xfrm>
            <a:off x="11460161" y="5829841"/>
            <a:ext cx="10048874" cy="738642"/>
          </a:xfrm>
          <a:prstGeom prst="rect">
            <a:avLst/>
          </a:prstGeom>
        </p:spPr>
        <p:txBody>
          <a:bodyPr wrap="square" lIns="228589" tIns="228589" rIns="228589" bIns="228589" anchor="t" anchorCtr="0">
            <a:spAutoFit/>
          </a:bodyPr>
          <a:lstStyle>
            <a:lvl1pPr marL="0" indent="0">
              <a:buNone/>
              <a:defRPr sz="1800">
                <a:solidFill>
                  <a:schemeClr val="accent5">
                    <a:lumMod val="50000"/>
                  </a:schemeClr>
                </a:solidFill>
                <a:latin typeface="Century Gothic" panose="020B0502020202020204" pitchFamily="34"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2" name="Text Placeholder 5"/>
          <p:cNvSpPr>
            <a:spLocks noGrp="1"/>
          </p:cNvSpPr>
          <p:nvPr>
            <p:ph type="body" sz="quarter" idx="22" hasCustomPrompt="1"/>
          </p:nvPr>
        </p:nvSpPr>
        <p:spPr>
          <a:xfrm>
            <a:off x="11460162" y="5000109"/>
            <a:ext cx="10048875" cy="615545"/>
          </a:xfrm>
          <a:prstGeom prst="rect">
            <a:avLst/>
          </a:prstGeom>
          <a:solidFill>
            <a:schemeClr val="accent5">
              <a:lumMod val="50000"/>
            </a:schemeClr>
          </a:solidFill>
        </p:spPr>
        <p:txBody>
          <a:bodyPr lIns="91436" tIns="91436" rIns="91436" bIns="91436" anchor="t" anchorCtr="0">
            <a:spAutoFit/>
          </a:bodyPr>
          <a:lstStyle>
            <a:lvl1pPr marL="0" indent="0" algn="ctr">
              <a:buNone/>
              <a:defRPr sz="2800" b="1" u="none" baseline="0">
                <a:solidFill>
                  <a:schemeClr val="bg1"/>
                </a:solidFill>
                <a:latin typeface="Century Gothic" panose="020B0502020202020204" pitchFamily="34" charset="0"/>
              </a:defRPr>
            </a:lvl1pPr>
          </a:lstStyle>
          <a:p>
            <a:pPr lvl="0"/>
            <a:r>
              <a:rPr lang="en-US" dirty="0"/>
              <a:t>(click to edit)  MATERIALS &amp; METHODS</a:t>
            </a:r>
          </a:p>
        </p:txBody>
      </p:sp>
      <p:sp>
        <p:nvSpPr>
          <p:cNvPr id="23" name="Text Placeholder 3"/>
          <p:cNvSpPr>
            <a:spLocks noGrp="1"/>
          </p:cNvSpPr>
          <p:nvPr>
            <p:ph type="body" sz="quarter" idx="23" hasCustomPrompt="1"/>
          </p:nvPr>
        </p:nvSpPr>
        <p:spPr>
          <a:xfrm>
            <a:off x="22385343" y="5829841"/>
            <a:ext cx="10048874" cy="738642"/>
          </a:xfrm>
          <a:prstGeom prst="rect">
            <a:avLst/>
          </a:prstGeom>
        </p:spPr>
        <p:txBody>
          <a:bodyPr wrap="square" lIns="228589" tIns="228589" rIns="228589" bIns="228589" anchor="t" anchorCtr="0">
            <a:spAutoFit/>
          </a:bodyPr>
          <a:lstStyle>
            <a:lvl1pPr marL="0" indent="0">
              <a:buNone/>
              <a:defRPr sz="1800">
                <a:solidFill>
                  <a:schemeClr val="accent5">
                    <a:lumMod val="50000"/>
                  </a:schemeClr>
                </a:solidFill>
                <a:latin typeface="Century Gothic" panose="020B0502020202020204" pitchFamily="34"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4" name="Text Placeholder 5"/>
          <p:cNvSpPr>
            <a:spLocks noGrp="1"/>
          </p:cNvSpPr>
          <p:nvPr>
            <p:ph type="body" sz="quarter" idx="24" hasCustomPrompt="1"/>
          </p:nvPr>
        </p:nvSpPr>
        <p:spPr>
          <a:xfrm>
            <a:off x="22377404" y="5000109"/>
            <a:ext cx="10058400" cy="615545"/>
          </a:xfrm>
          <a:prstGeom prst="rect">
            <a:avLst/>
          </a:prstGeom>
          <a:solidFill>
            <a:schemeClr val="accent5">
              <a:lumMod val="50000"/>
            </a:schemeClr>
          </a:solidFill>
        </p:spPr>
        <p:txBody>
          <a:bodyPr lIns="91436" tIns="91436" rIns="91436" bIns="91436" anchor="t" anchorCtr="0">
            <a:spAutoFit/>
          </a:bodyPr>
          <a:lstStyle>
            <a:lvl1pPr marL="0" indent="0" algn="ctr">
              <a:buNone/>
              <a:defRPr sz="2800" b="1" u="none" baseline="0">
                <a:solidFill>
                  <a:schemeClr val="bg1"/>
                </a:solidFill>
                <a:latin typeface="Century Gothic" panose="020B0502020202020204" pitchFamily="34" charset="0"/>
              </a:defRPr>
            </a:lvl1pPr>
          </a:lstStyle>
          <a:p>
            <a:pPr lvl="0"/>
            <a:r>
              <a:rPr lang="en-US" dirty="0"/>
              <a:t>(click to edit)  RESULTS</a:t>
            </a:r>
          </a:p>
        </p:txBody>
      </p:sp>
      <p:sp>
        <p:nvSpPr>
          <p:cNvPr id="25" name="Text Placeholder 5"/>
          <p:cNvSpPr>
            <a:spLocks noGrp="1"/>
          </p:cNvSpPr>
          <p:nvPr>
            <p:ph type="body" sz="quarter" idx="25" hasCustomPrompt="1"/>
          </p:nvPr>
        </p:nvSpPr>
        <p:spPr>
          <a:xfrm>
            <a:off x="33390292" y="5000109"/>
            <a:ext cx="10047018" cy="615545"/>
          </a:xfrm>
          <a:prstGeom prst="rect">
            <a:avLst/>
          </a:prstGeom>
          <a:solidFill>
            <a:schemeClr val="accent5">
              <a:lumMod val="50000"/>
            </a:schemeClr>
          </a:solidFill>
        </p:spPr>
        <p:txBody>
          <a:bodyPr wrap="square" lIns="91436" tIns="91436" rIns="91436" bIns="91436" anchor="t" anchorCtr="0">
            <a:spAutoFit/>
          </a:bodyPr>
          <a:lstStyle>
            <a:lvl1pPr marL="0" indent="0" algn="ctr">
              <a:buNone/>
              <a:defRPr sz="2800" b="1" u="none" baseline="0">
                <a:solidFill>
                  <a:schemeClr val="bg1"/>
                </a:solidFill>
                <a:latin typeface="Century Gothic" panose="020B0502020202020204" pitchFamily="34" charset="0"/>
              </a:defRPr>
            </a:lvl1pPr>
          </a:lstStyle>
          <a:p>
            <a:pPr lvl="0"/>
            <a:r>
              <a:rPr lang="en-US" dirty="0"/>
              <a:t>(click to edit)  CONCLUSIONS</a:t>
            </a:r>
          </a:p>
        </p:txBody>
      </p:sp>
      <p:sp>
        <p:nvSpPr>
          <p:cNvPr id="26" name="Text Placeholder 3"/>
          <p:cNvSpPr>
            <a:spLocks noGrp="1"/>
          </p:cNvSpPr>
          <p:nvPr>
            <p:ph type="body" sz="quarter" idx="26" hasCustomPrompt="1"/>
          </p:nvPr>
        </p:nvSpPr>
        <p:spPr>
          <a:xfrm>
            <a:off x="33390292" y="5829841"/>
            <a:ext cx="10047018" cy="738642"/>
          </a:xfrm>
          <a:prstGeom prst="rect">
            <a:avLst/>
          </a:prstGeom>
        </p:spPr>
        <p:txBody>
          <a:bodyPr wrap="square" lIns="228589" tIns="228589" rIns="228589" bIns="228589" anchor="t" anchorCtr="0">
            <a:spAutoFit/>
          </a:bodyPr>
          <a:lstStyle>
            <a:lvl1pPr marL="0" indent="0">
              <a:buNone/>
              <a:defRPr sz="1800">
                <a:solidFill>
                  <a:schemeClr val="accent5">
                    <a:lumMod val="50000"/>
                  </a:schemeClr>
                </a:solidFill>
                <a:latin typeface="Century Gothic" panose="020B0502020202020204" pitchFamily="34"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33390292" y="13724098"/>
            <a:ext cx="10047018" cy="615545"/>
          </a:xfrm>
          <a:prstGeom prst="rect">
            <a:avLst/>
          </a:prstGeom>
          <a:solidFill>
            <a:schemeClr val="accent5">
              <a:lumMod val="50000"/>
            </a:schemeClr>
          </a:solidFill>
        </p:spPr>
        <p:txBody>
          <a:bodyPr wrap="square" lIns="91436" tIns="91436" rIns="91436" bIns="91436" anchor="t" anchorCtr="0">
            <a:spAutoFit/>
          </a:bodyPr>
          <a:lstStyle>
            <a:lvl1pPr marL="0" indent="0" algn="ctr">
              <a:buNone/>
              <a:defRPr sz="2800" b="1" u="none" baseline="0">
                <a:solidFill>
                  <a:schemeClr val="bg1"/>
                </a:solidFill>
                <a:latin typeface="Century Gothic" panose="020B0502020202020204" pitchFamily="34" charset="0"/>
              </a:defRPr>
            </a:lvl1pPr>
          </a:lstStyle>
          <a:p>
            <a:pPr lvl="0"/>
            <a:r>
              <a:rPr lang="en-US" dirty="0"/>
              <a:t>(click to edit)  REFERENCES</a:t>
            </a:r>
          </a:p>
        </p:txBody>
      </p:sp>
      <p:sp>
        <p:nvSpPr>
          <p:cNvPr id="28" name="Text Placeholder 3"/>
          <p:cNvSpPr>
            <a:spLocks noGrp="1"/>
          </p:cNvSpPr>
          <p:nvPr>
            <p:ph type="body" sz="quarter" idx="28" hasCustomPrompt="1"/>
          </p:nvPr>
        </p:nvSpPr>
        <p:spPr>
          <a:xfrm>
            <a:off x="33390292" y="14462762"/>
            <a:ext cx="10052050" cy="738642"/>
          </a:xfrm>
          <a:prstGeom prst="rect">
            <a:avLst/>
          </a:prstGeom>
        </p:spPr>
        <p:txBody>
          <a:bodyPr wrap="square" lIns="228589" tIns="228589" rIns="228589" bIns="228589" anchor="t" anchorCtr="0">
            <a:spAutoFit/>
          </a:bodyPr>
          <a:lstStyle>
            <a:lvl1pPr marL="0" indent="0">
              <a:buNone/>
              <a:defRPr sz="1800">
                <a:solidFill>
                  <a:schemeClr val="accent5">
                    <a:lumMod val="50000"/>
                  </a:schemeClr>
                </a:solidFill>
                <a:latin typeface="Century Gothic" panose="020B0502020202020204" pitchFamily="34"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33390292" y="25130761"/>
            <a:ext cx="10047018" cy="615545"/>
          </a:xfrm>
          <a:prstGeom prst="rect">
            <a:avLst/>
          </a:prstGeom>
          <a:solidFill>
            <a:schemeClr val="accent5">
              <a:lumMod val="50000"/>
            </a:schemeClr>
          </a:solidFill>
        </p:spPr>
        <p:txBody>
          <a:bodyPr wrap="square" lIns="91436" tIns="91436" rIns="91436" bIns="91436" anchor="t" anchorCtr="0">
            <a:spAutoFit/>
          </a:bodyPr>
          <a:lstStyle>
            <a:lvl1pPr marL="0" indent="0" algn="ctr">
              <a:buNone/>
              <a:defRPr sz="2800" b="1" u="none" baseline="0">
                <a:solidFill>
                  <a:schemeClr val="bg1"/>
                </a:solidFill>
                <a:latin typeface="Century Gothic" panose="020B0502020202020204" pitchFamily="34" charset="0"/>
              </a:defRPr>
            </a:lvl1pPr>
          </a:lstStyle>
          <a:p>
            <a:pPr lvl="0"/>
            <a:r>
              <a:rPr lang="en-US" dirty="0"/>
              <a:t>(click to edit)  ACKNOWLEDGEMENTS or  CONTACT</a:t>
            </a:r>
          </a:p>
        </p:txBody>
      </p:sp>
      <p:sp>
        <p:nvSpPr>
          <p:cNvPr id="30" name="Text Placeholder 3"/>
          <p:cNvSpPr>
            <a:spLocks noGrp="1"/>
          </p:cNvSpPr>
          <p:nvPr>
            <p:ph type="body" sz="quarter" idx="30" hasCustomPrompt="1"/>
          </p:nvPr>
        </p:nvSpPr>
        <p:spPr>
          <a:xfrm>
            <a:off x="33390292" y="25884806"/>
            <a:ext cx="10052050" cy="738642"/>
          </a:xfrm>
          <a:prstGeom prst="rect">
            <a:avLst/>
          </a:prstGeom>
        </p:spPr>
        <p:txBody>
          <a:bodyPr wrap="square" lIns="228589" tIns="228589" rIns="228589" bIns="228589" anchor="t" anchorCtr="0">
            <a:spAutoFit/>
          </a:bodyPr>
          <a:lstStyle>
            <a:lvl1pPr marL="0" indent="0">
              <a:buNone/>
              <a:defRPr sz="1800">
                <a:solidFill>
                  <a:schemeClr val="accent5">
                    <a:lumMod val="50000"/>
                  </a:schemeClr>
                </a:solidFill>
                <a:latin typeface="Century Gothic" panose="020B0502020202020204" pitchFamily="34"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0" name="Text Placeholder 3"/>
          <p:cNvSpPr>
            <a:spLocks noGrp="1"/>
          </p:cNvSpPr>
          <p:nvPr>
            <p:ph type="body" sz="quarter" idx="96" hasCustomPrompt="1"/>
          </p:nvPr>
        </p:nvSpPr>
        <p:spPr>
          <a:xfrm>
            <a:off x="459674" y="14402912"/>
            <a:ext cx="10056813" cy="738642"/>
          </a:xfrm>
          <a:prstGeom prst="rect">
            <a:avLst/>
          </a:prstGeom>
        </p:spPr>
        <p:txBody>
          <a:bodyPr wrap="square" lIns="228589" tIns="228589" rIns="228589" bIns="228589" anchor="t" anchorCtr="0">
            <a:spAutoFit/>
          </a:bodyPr>
          <a:lstStyle>
            <a:lvl1pPr marL="0" indent="0">
              <a:buNone/>
              <a:defRPr sz="1800">
                <a:solidFill>
                  <a:schemeClr val="accent5">
                    <a:lumMod val="50000"/>
                  </a:schemeClr>
                </a:solidFill>
                <a:latin typeface="Century Gothic" panose="020B0502020202020204" pitchFamily="34"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77" name="Text Placeholder 76"/>
          <p:cNvSpPr>
            <a:spLocks noGrp="1"/>
          </p:cNvSpPr>
          <p:nvPr>
            <p:ph type="body" sz="quarter" idx="150" hasCustomPrompt="1"/>
          </p:nvPr>
        </p:nvSpPr>
        <p:spPr>
          <a:xfrm>
            <a:off x="5932593" y="2505788"/>
            <a:ext cx="31998968" cy="523220"/>
          </a:xfrm>
          <a:prstGeom prst="rect">
            <a:avLst/>
          </a:prstGeom>
        </p:spPr>
        <p:txBody>
          <a:bodyPr anchor="t" anchorCtr="0">
            <a:spAutoFit/>
          </a:bodyPr>
          <a:lstStyle>
            <a:lvl1pPr marL="0" indent="0" algn="ctr">
              <a:buFontTx/>
              <a:buNone/>
              <a:defRPr sz="2800">
                <a:solidFill>
                  <a:schemeClr val="bg1"/>
                </a:solidFill>
                <a:latin typeface="Century Gothic" panose="020B0502020202020204" pitchFamily="34" charset="0"/>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78" name="Text Placeholder 76"/>
          <p:cNvSpPr>
            <a:spLocks noGrp="1"/>
          </p:cNvSpPr>
          <p:nvPr>
            <p:ph type="body" sz="quarter" idx="151" hasCustomPrompt="1"/>
          </p:nvPr>
        </p:nvSpPr>
        <p:spPr>
          <a:xfrm>
            <a:off x="5932593" y="1562745"/>
            <a:ext cx="31998968" cy="769441"/>
          </a:xfrm>
          <a:prstGeom prst="rect">
            <a:avLst/>
          </a:prstGeom>
        </p:spPr>
        <p:txBody>
          <a:bodyPr anchor="t" anchorCtr="0">
            <a:spAutoFit/>
          </a:bodyPr>
          <a:lstStyle>
            <a:lvl1pPr marL="0" indent="0" algn="ctr">
              <a:buFontTx/>
              <a:buNone/>
              <a:defRPr sz="4400">
                <a:solidFill>
                  <a:schemeClr val="bg1"/>
                </a:solidFill>
                <a:latin typeface="Century Gothic" panose="020B0502020202020204" pitchFamily="34" charset="0"/>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79" name="Text Placeholder 76"/>
          <p:cNvSpPr>
            <a:spLocks noGrp="1"/>
          </p:cNvSpPr>
          <p:nvPr>
            <p:ph type="body" sz="quarter" idx="153" hasCustomPrompt="1"/>
          </p:nvPr>
        </p:nvSpPr>
        <p:spPr>
          <a:xfrm>
            <a:off x="5932593" y="465813"/>
            <a:ext cx="31998968" cy="923330"/>
          </a:xfrm>
          <a:prstGeom prst="rect">
            <a:avLst/>
          </a:prstGeom>
        </p:spPr>
        <p:txBody>
          <a:bodyPr anchor="t" anchorCtr="0">
            <a:spAutoFit/>
          </a:bodyPr>
          <a:lstStyle>
            <a:lvl1pPr marL="0" indent="0" algn="ctr">
              <a:buFontTx/>
              <a:buNone/>
              <a:defRPr sz="5400" b="1">
                <a:solidFill>
                  <a:schemeClr val="bg1"/>
                </a:solidFill>
                <a:latin typeface="Century Gothic" panose="020B0502020202020204" pitchFamily="34" charset="0"/>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ithout guide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59674" y="6378481"/>
            <a:ext cx="10056813"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477827" y="5548749"/>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INTRODUCTION or ABSTRACT</a:t>
            </a:r>
          </a:p>
        </p:txBody>
      </p:sp>
      <p:sp>
        <p:nvSpPr>
          <p:cNvPr id="20" name="Text Placeholder 5"/>
          <p:cNvSpPr>
            <a:spLocks noGrp="1"/>
          </p:cNvSpPr>
          <p:nvPr>
            <p:ph type="body" sz="quarter" idx="20" hasCustomPrompt="1"/>
          </p:nvPr>
        </p:nvSpPr>
        <p:spPr>
          <a:xfrm>
            <a:off x="477825" y="14212513"/>
            <a:ext cx="10050462"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OBJECTIVES</a:t>
            </a:r>
          </a:p>
        </p:txBody>
      </p:sp>
      <p:sp>
        <p:nvSpPr>
          <p:cNvPr id="21" name="Text Placeholder 3"/>
          <p:cNvSpPr>
            <a:spLocks noGrp="1"/>
          </p:cNvSpPr>
          <p:nvPr>
            <p:ph type="body" sz="quarter" idx="21" hasCustomPrompt="1"/>
          </p:nvPr>
        </p:nvSpPr>
        <p:spPr>
          <a:xfrm>
            <a:off x="11460161" y="6378481"/>
            <a:ext cx="10048874"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2" name="Text Placeholder 5"/>
          <p:cNvSpPr>
            <a:spLocks noGrp="1"/>
          </p:cNvSpPr>
          <p:nvPr>
            <p:ph type="body" sz="quarter" idx="22" hasCustomPrompt="1"/>
          </p:nvPr>
        </p:nvSpPr>
        <p:spPr>
          <a:xfrm>
            <a:off x="11460162" y="5548749"/>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MATERIALS &amp; METHODS</a:t>
            </a:r>
          </a:p>
        </p:txBody>
      </p:sp>
      <p:sp>
        <p:nvSpPr>
          <p:cNvPr id="23" name="Text Placeholder 3"/>
          <p:cNvSpPr>
            <a:spLocks noGrp="1"/>
          </p:cNvSpPr>
          <p:nvPr>
            <p:ph type="body" sz="quarter" idx="23" hasCustomPrompt="1"/>
          </p:nvPr>
        </p:nvSpPr>
        <p:spPr>
          <a:xfrm>
            <a:off x="22385343" y="6378481"/>
            <a:ext cx="10048874"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4" name="Text Placeholder 5"/>
          <p:cNvSpPr>
            <a:spLocks noGrp="1"/>
          </p:cNvSpPr>
          <p:nvPr>
            <p:ph type="body" sz="quarter" idx="24" hasCustomPrompt="1"/>
          </p:nvPr>
        </p:nvSpPr>
        <p:spPr>
          <a:xfrm>
            <a:off x="22377404" y="5548749"/>
            <a:ext cx="10058400"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RESULTS</a:t>
            </a:r>
          </a:p>
        </p:txBody>
      </p:sp>
      <p:sp>
        <p:nvSpPr>
          <p:cNvPr id="25" name="Text Placeholder 5"/>
          <p:cNvSpPr>
            <a:spLocks noGrp="1"/>
          </p:cNvSpPr>
          <p:nvPr>
            <p:ph type="body" sz="quarter" idx="25" hasCustomPrompt="1"/>
          </p:nvPr>
        </p:nvSpPr>
        <p:spPr>
          <a:xfrm>
            <a:off x="33390292" y="5548749"/>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CONCLUSIONS</a:t>
            </a:r>
          </a:p>
        </p:txBody>
      </p:sp>
      <p:sp>
        <p:nvSpPr>
          <p:cNvPr id="26" name="Text Placeholder 3"/>
          <p:cNvSpPr>
            <a:spLocks noGrp="1"/>
          </p:cNvSpPr>
          <p:nvPr>
            <p:ph type="body" sz="quarter" idx="26" hasCustomPrompt="1"/>
          </p:nvPr>
        </p:nvSpPr>
        <p:spPr>
          <a:xfrm>
            <a:off x="33390292" y="6378481"/>
            <a:ext cx="10047018"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33390292" y="14272738"/>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REFERENCES</a:t>
            </a:r>
          </a:p>
        </p:txBody>
      </p:sp>
      <p:sp>
        <p:nvSpPr>
          <p:cNvPr id="28" name="Text Placeholder 3"/>
          <p:cNvSpPr>
            <a:spLocks noGrp="1"/>
          </p:cNvSpPr>
          <p:nvPr>
            <p:ph type="body" sz="quarter" idx="28" hasCustomPrompt="1"/>
          </p:nvPr>
        </p:nvSpPr>
        <p:spPr>
          <a:xfrm>
            <a:off x="33390292" y="15011402"/>
            <a:ext cx="10052050"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33390292" y="25679401"/>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ACKNOWLEDGEMENTS or  CONTACT</a:t>
            </a:r>
          </a:p>
        </p:txBody>
      </p:sp>
      <p:sp>
        <p:nvSpPr>
          <p:cNvPr id="30" name="Text Placeholder 3"/>
          <p:cNvSpPr>
            <a:spLocks noGrp="1"/>
          </p:cNvSpPr>
          <p:nvPr>
            <p:ph type="body" sz="quarter" idx="30" hasCustomPrompt="1"/>
          </p:nvPr>
        </p:nvSpPr>
        <p:spPr>
          <a:xfrm>
            <a:off x="33390292" y="26433446"/>
            <a:ext cx="10052050"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0" name="Text Placeholder 3"/>
          <p:cNvSpPr>
            <a:spLocks noGrp="1"/>
          </p:cNvSpPr>
          <p:nvPr>
            <p:ph type="body" sz="quarter" idx="96" hasCustomPrompt="1"/>
          </p:nvPr>
        </p:nvSpPr>
        <p:spPr>
          <a:xfrm>
            <a:off x="459674" y="14951552"/>
            <a:ext cx="10056813"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77" name="Text Placeholder 76"/>
          <p:cNvSpPr>
            <a:spLocks noGrp="1"/>
          </p:cNvSpPr>
          <p:nvPr>
            <p:ph type="body" sz="quarter" idx="150" hasCustomPrompt="1"/>
          </p:nvPr>
        </p:nvSpPr>
        <p:spPr>
          <a:xfrm>
            <a:off x="5932593" y="3383947"/>
            <a:ext cx="31998968" cy="1280160"/>
          </a:xfrm>
          <a:prstGeom prst="rect">
            <a:avLst/>
          </a:prstGeom>
        </p:spPr>
        <p:txBody>
          <a:bodyPr>
            <a:normAutofit/>
          </a:bodyPr>
          <a:lstStyle>
            <a:lvl1pPr marL="0" indent="0" algn="ctr">
              <a:buFontTx/>
              <a:buNone/>
              <a:defRPr sz="60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78" name="Text Placeholder 76"/>
          <p:cNvSpPr>
            <a:spLocks noGrp="1"/>
          </p:cNvSpPr>
          <p:nvPr>
            <p:ph type="body" sz="quarter" idx="151" hasCustomPrompt="1"/>
          </p:nvPr>
        </p:nvSpPr>
        <p:spPr>
          <a:xfrm>
            <a:off x="5932593" y="2103787"/>
            <a:ext cx="31998968" cy="1280160"/>
          </a:xfrm>
          <a:prstGeom prst="rect">
            <a:avLst/>
          </a:prstGeom>
        </p:spPr>
        <p:txBody>
          <a:bodyPr anchor="t" anchorCtr="1">
            <a:normAutofit/>
          </a:bodyPr>
          <a:lstStyle>
            <a:lvl1pPr marL="0" indent="0" algn="ctr">
              <a:buFontTx/>
              <a:buNone/>
              <a:defRPr sz="88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79" name="Text Placeholder 76"/>
          <p:cNvSpPr>
            <a:spLocks noGrp="1"/>
          </p:cNvSpPr>
          <p:nvPr>
            <p:ph type="body" sz="quarter" idx="153" hasCustomPrompt="1"/>
          </p:nvPr>
        </p:nvSpPr>
        <p:spPr>
          <a:xfrm>
            <a:off x="5932593" y="465813"/>
            <a:ext cx="31998968" cy="1637973"/>
          </a:xfrm>
          <a:prstGeom prst="rect">
            <a:avLst/>
          </a:prstGeom>
        </p:spPr>
        <p:txBody>
          <a:bodyPr anchor="t" anchorCtr="1">
            <a:normAutofit/>
          </a:bodyPr>
          <a:lstStyle>
            <a:lvl1pPr marL="0" indent="0" algn="ctr">
              <a:buFontTx/>
              <a:buNone/>
              <a:defRPr sz="11500" b="1">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p>
        </p:txBody>
      </p:sp>
    </p:spTree>
    <p:extLst>
      <p:ext uri="{BB962C8B-B14F-4D97-AF65-F5344CB8AC3E}">
        <p14:creationId xmlns:p14="http://schemas.microsoft.com/office/powerpoint/2010/main" val="438864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hyperlink" Target="https://www.posterpresentations.com/how-to-change-the-research-poster-template-colors.html" TargetMode="External"/><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C4703D5-BF2F-DF41-7EEE-50B26CAB4433}"/>
              </a:ext>
            </a:extLst>
          </p:cNvPr>
          <p:cNvSpPr/>
          <p:nvPr userDrawn="1"/>
        </p:nvSpPr>
        <p:spPr>
          <a:xfrm>
            <a:off x="0" y="32077025"/>
            <a:ext cx="43891200" cy="91329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Box 14"/>
          <p:cNvSpPr txBox="1">
            <a:spLocks noChangeArrowheads="1"/>
          </p:cNvSpPr>
          <p:nvPr/>
        </p:nvSpPr>
        <p:spPr bwMode="auto">
          <a:xfrm>
            <a:off x="652905" y="32351882"/>
            <a:ext cx="2514600" cy="341436"/>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500" b="1" dirty="0">
                <a:solidFill>
                  <a:schemeClr val="bg1">
                    <a:lumMod val="75000"/>
                  </a:schemeClr>
                </a:solidFill>
                <a:latin typeface="Arial" charset="0"/>
              </a:rPr>
              <a:t>RESEARCH POSTER PRESENTATION DESIGN © 2022</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grpSp>
        <p:nvGrpSpPr>
          <p:cNvPr id="6" name="Group 5">
            <a:extLst>
              <a:ext uri="{FF2B5EF4-FFF2-40B4-BE49-F238E27FC236}">
                <a16:creationId xmlns:a16="http://schemas.microsoft.com/office/drawing/2014/main" id="{E5ED0136-E6E9-E340-DCD6-5053BABFBFE4}"/>
              </a:ext>
            </a:extLst>
          </p:cNvPr>
          <p:cNvGrpSpPr/>
          <p:nvPr userDrawn="1"/>
        </p:nvGrpSpPr>
        <p:grpSpPr>
          <a:xfrm>
            <a:off x="0" y="14098"/>
            <a:ext cx="43891200" cy="4314166"/>
            <a:chOff x="0" y="-1"/>
            <a:chExt cx="12192000" cy="1219223"/>
          </a:xfrm>
        </p:grpSpPr>
        <p:sp>
          <p:nvSpPr>
            <p:cNvPr id="7" name="Document 6">
              <a:extLst>
                <a:ext uri="{FF2B5EF4-FFF2-40B4-BE49-F238E27FC236}">
                  <a16:creationId xmlns:a16="http://schemas.microsoft.com/office/drawing/2014/main" id="{F27200FE-D213-3004-DA26-3B8202A2AB23}"/>
                </a:ext>
              </a:extLst>
            </p:cNvPr>
            <p:cNvSpPr/>
            <p:nvPr/>
          </p:nvSpPr>
          <p:spPr>
            <a:xfrm>
              <a:off x="0" y="89065"/>
              <a:ext cx="12192000" cy="1130157"/>
            </a:xfrm>
            <a:prstGeom prst="flowChartDocument">
              <a:avLst/>
            </a:prstGeom>
            <a:gradFill>
              <a:gsLst>
                <a:gs pos="0">
                  <a:srgbClr val="C00000"/>
                </a:gs>
                <a:gs pos="100000">
                  <a:schemeClr val="accent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cument 7">
              <a:extLst>
                <a:ext uri="{FF2B5EF4-FFF2-40B4-BE49-F238E27FC236}">
                  <a16:creationId xmlns:a16="http://schemas.microsoft.com/office/drawing/2014/main" id="{BB4B2C32-5D48-98BC-A030-3CCE7D871E0A}"/>
                </a:ext>
              </a:extLst>
            </p:cNvPr>
            <p:cNvSpPr/>
            <p:nvPr/>
          </p:nvSpPr>
          <p:spPr>
            <a:xfrm>
              <a:off x="0" y="-1"/>
              <a:ext cx="12192000" cy="1130157"/>
            </a:xfrm>
            <a:prstGeom prst="flowChartDocumen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aphicFrame>
        <p:nvGraphicFramePr>
          <p:cNvPr id="12" name="Table 11">
            <a:extLst>
              <a:ext uri="{FF2B5EF4-FFF2-40B4-BE49-F238E27FC236}">
                <a16:creationId xmlns:a16="http://schemas.microsoft.com/office/drawing/2014/main" id="{9631A715-ABDD-C916-FF3F-590B3A828BD8}"/>
              </a:ext>
            </a:extLst>
          </p:cNvPr>
          <p:cNvGraphicFramePr>
            <a:graphicFrameLocks noGrp="1"/>
          </p:cNvGraphicFramePr>
          <p:nvPr userDrawn="1">
            <p:extLst>
              <p:ext uri="{D42A27DB-BD31-4B8C-83A1-F6EECF244321}">
                <p14:modId xmlns:p14="http://schemas.microsoft.com/office/powerpoint/2010/main" val="4281770255"/>
              </p:ext>
            </p:extLst>
          </p:nvPr>
        </p:nvGraphicFramePr>
        <p:xfrm>
          <a:off x="-10611120" y="14098"/>
          <a:ext cx="9776869" cy="32679220"/>
        </p:xfrm>
        <a:graphic>
          <a:graphicData uri="http://schemas.openxmlformats.org/drawingml/2006/table">
            <a:tbl>
              <a:tblPr firstRow="1" bandRow="1">
                <a:tableStyleId>{5C22544A-7EE6-4342-B048-85BDC9FD1C3A}</a:tableStyleId>
              </a:tblPr>
              <a:tblGrid>
                <a:gridCol w="4192245">
                  <a:extLst>
                    <a:ext uri="{9D8B030D-6E8A-4147-A177-3AD203B41FA5}">
                      <a16:colId xmlns:a16="http://schemas.microsoft.com/office/drawing/2014/main" val="20000"/>
                    </a:ext>
                  </a:extLst>
                </a:gridCol>
                <a:gridCol w="5584624">
                  <a:extLst>
                    <a:ext uri="{9D8B030D-6E8A-4147-A177-3AD203B41FA5}">
                      <a16:colId xmlns:a16="http://schemas.microsoft.com/office/drawing/2014/main" val="20001"/>
                    </a:ext>
                  </a:extLst>
                </a:gridCol>
              </a:tblGrid>
              <a:tr h="1329113">
                <a:tc gridSpan="2">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3600" b="0" spc="600" dirty="0">
                          <a:solidFill>
                            <a:srgbClr val="1F3A4E"/>
                          </a:solidFill>
                          <a:latin typeface="Arial Black" panose="020B0A04020102020204" pitchFamily="34" charset="0"/>
                        </a:rPr>
                        <a:t>QUICK START GUIDE</a:t>
                      </a:r>
                      <a:br>
                        <a:rPr lang="en-US" sz="3600" b="0" spc="600" dirty="0">
                          <a:solidFill>
                            <a:srgbClr val="1F3A4E"/>
                          </a:solidFill>
                          <a:latin typeface="Arial Black" panose="020B0A04020102020204" pitchFamily="34" charset="0"/>
                        </a:rPr>
                      </a:br>
                      <a:r>
                        <a:rPr lang="en-US" sz="2800" b="1" spc="0" dirty="0">
                          <a:solidFill>
                            <a:srgbClr val="FF0000"/>
                          </a:solidFill>
                          <a:latin typeface="Trebuchet MS" pitchFamily="34" charset="0"/>
                        </a:rPr>
                        <a:t>(THIS SIDEBAR WILL NOT PRINT)</a:t>
                      </a:r>
                      <a:endParaRPr lang="en-US" sz="3600" b="1" spc="600" dirty="0">
                        <a:solidFill>
                          <a:schemeClr val="bg1"/>
                        </a:solidFill>
                        <a:latin typeface="Trebuchet MS" pitchFamily="34" charset="0"/>
                      </a:endParaRPr>
                    </a:p>
                  </a:txBody>
                  <a:tcPr marL="182880" marT="137160">
                    <a:solidFill>
                      <a:srgbClr val="FFC000"/>
                    </a:solidFill>
                  </a:tcPr>
                </a:tc>
                <a:tc hMerge="1">
                  <a:txBody>
                    <a:bodyPr/>
                    <a:lstStyle/>
                    <a:p>
                      <a:endParaRPr lang="en-US" dirty="0"/>
                    </a:p>
                  </a:txBody>
                  <a:tcPr/>
                </a:tc>
                <a:extLst>
                  <a:ext uri="{0D108BD9-81ED-4DB2-BD59-A6C34878D82A}">
                    <a16:rowId xmlns:a16="http://schemas.microsoft.com/office/drawing/2014/main" val="10000"/>
                  </a:ext>
                </a:extLst>
              </a:tr>
              <a:tr h="4206624">
                <a:tc gridSpan="2">
                  <a:txBody>
                    <a:bodyPr/>
                    <a:lstStyle/>
                    <a:p>
                      <a:pPr defTabSz="3765639"/>
                      <a:r>
                        <a:rPr lang="en-US" sz="2000" i="0" dirty="0">
                          <a:solidFill>
                            <a:srgbClr val="D9D9D9"/>
                          </a:solidFill>
                          <a:latin typeface="Arial"/>
                          <a:cs typeface="Arial"/>
                        </a:rPr>
                        <a:t>This PowerPoint template produces a </a:t>
                      </a:r>
                      <a:r>
                        <a:rPr lang="en-US" sz="2000" i="0" dirty="0">
                          <a:solidFill>
                            <a:srgbClr val="FFC000"/>
                          </a:solidFill>
                          <a:latin typeface="Arial"/>
                          <a:cs typeface="Arial"/>
                        </a:rPr>
                        <a:t>36"x48" </a:t>
                      </a:r>
                      <a:r>
                        <a:rPr lang="en-US" sz="2000" i="0" dirty="0">
                          <a:solidFill>
                            <a:srgbClr val="D9D9D9"/>
                          </a:solidFill>
                          <a:latin typeface="Arial"/>
                          <a:cs typeface="Arial"/>
                        </a:rPr>
                        <a:t>presentation poster. You can use it to create your research poster by placing your title, subtitle, text, tables, charts and photos. </a:t>
                      </a:r>
                    </a:p>
                    <a:p>
                      <a:pPr defTabSz="3765639"/>
                      <a:endParaRPr lang="en-US" sz="2000" i="0" dirty="0">
                        <a:solidFill>
                          <a:srgbClr val="D9D9D9"/>
                        </a:solidFill>
                        <a:latin typeface="Arial"/>
                        <a:cs typeface="Arial"/>
                      </a:endParaRPr>
                    </a:p>
                    <a:p>
                      <a:pPr defTabSz="3765639"/>
                      <a:r>
                        <a:rPr lang="en-US" sz="2000" i="0" dirty="0">
                          <a:solidFill>
                            <a:srgbClr val="D9D9D9"/>
                          </a:solidFill>
                          <a:latin typeface="Arial"/>
                          <a:cs typeface="Arial"/>
                        </a:rPr>
                        <a:t>We provide a series of online tutorials that will guide you through the poster design process and answer your poster production questions. For complete template tutorials, go online to </a:t>
                      </a:r>
                      <a:r>
                        <a:rPr lang="en-US" sz="2000" i="0" dirty="0" err="1">
                          <a:solidFill>
                            <a:srgbClr val="FFC000"/>
                          </a:solidFill>
                          <a:latin typeface="Arial"/>
                          <a:cs typeface="Arial"/>
                        </a:rPr>
                        <a:t>PosterPresentations.com</a:t>
                      </a:r>
                      <a:r>
                        <a:rPr lang="en-US" sz="2000" i="0" dirty="0">
                          <a:solidFill>
                            <a:srgbClr val="D9D9D9"/>
                          </a:solidFill>
                          <a:latin typeface="Arial"/>
                          <a:cs typeface="Arial"/>
                        </a:rPr>
                        <a:t> and click on the  </a:t>
                      </a:r>
                      <a:r>
                        <a:rPr lang="en-US" sz="2000" i="0" dirty="0">
                          <a:solidFill>
                            <a:srgbClr val="FFC000"/>
                          </a:solidFill>
                          <a:latin typeface="Arial"/>
                          <a:cs typeface="Arial"/>
                        </a:rPr>
                        <a:t>HELP DESK</a:t>
                      </a:r>
                      <a:r>
                        <a:rPr lang="en-US" sz="2000" i="0" baseline="0" dirty="0">
                          <a:solidFill>
                            <a:srgbClr val="D9D9D9"/>
                          </a:solidFill>
                          <a:latin typeface="Arial"/>
                          <a:cs typeface="Arial"/>
                        </a:rPr>
                        <a:t> </a:t>
                      </a:r>
                      <a:r>
                        <a:rPr lang="en-US" sz="2000" i="0" dirty="0">
                          <a:solidFill>
                            <a:srgbClr val="D9D9D9"/>
                          </a:solidFill>
                          <a:latin typeface="Arial"/>
                          <a:cs typeface="Arial"/>
                        </a:rPr>
                        <a:t>tab.</a:t>
                      </a:r>
                    </a:p>
                    <a:p>
                      <a:pPr defTabSz="3765639"/>
                      <a:endParaRPr lang="en-US" sz="2000" i="0" dirty="0">
                        <a:solidFill>
                          <a:srgbClr val="D9D9D9"/>
                        </a:solidFill>
                        <a:latin typeface="Arial"/>
                        <a:cs typeface="Arial"/>
                      </a:endParaRPr>
                    </a:p>
                    <a:p>
                      <a:pPr defTabSz="3765639"/>
                      <a:r>
                        <a:rPr lang="en-US" sz="2000" i="0" dirty="0">
                          <a:solidFill>
                            <a:srgbClr val="D9D9D9"/>
                          </a:solidFill>
                          <a:latin typeface="Arial"/>
                          <a:cs typeface="Arial"/>
                        </a:rPr>
                        <a:t>To print your poster using our same-day professional printing service, go online to </a:t>
                      </a:r>
                      <a:r>
                        <a:rPr lang="en-US" sz="2000" i="0" dirty="0" err="1">
                          <a:solidFill>
                            <a:srgbClr val="FFC000"/>
                          </a:solidFill>
                          <a:latin typeface="Arial"/>
                          <a:cs typeface="Arial"/>
                        </a:rPr>
                        <a:t>PosterPresentations.com</a:t>
                      </a:r>
                      <a:r>
                        <a:rPr lang="en-US" sz="2000" i="0" dirty="0">
                          <a:solidFill>
                            <a:srgbClr val="D9D9D9"/>
                          </a:solidFill>
                          <a:latin typeface="Arial"/>
                          <a:cs typeface="Arial"/>
                        </a:rPr>
                        <a:t> and click on "</a:t>
                      </a:r>
                      <a:r>
                        <a:rPr lang="en-US" sz="2000" i="0" dirty="0">
                          <a:solidFill>
                            <a:srgbClr val="FFC000"/>
                          </a:solidFill>
                          <a:latin typeface="Arial"/>
                          <a:cs typeface="Arial"/>
                        </a:rPr>
                        <a:t>Order your poster</a:t>
                      </a:r>
                      <a:r>
                        <a:rPr lang="en-US" sz="2000" i="0" dirty="0">
                          <a:solidFill>
                            <a:srgbClr val="D9D9D9"/>
                          </a:solidFill>
                          <a:latin typeface="Arial"/>
                          <a:cs typeface="Arial"/>
                        </a:rPr>
                        <a:t>".</a:t>
                      </a:r>
                      <a:endParaRPr lang="en-US" sz="2000" b="1" dirty="0">
                        <a:solidFill>
                          <a:srgbClr val="D9D9D9"/>
                        </a:solidFill>
                        <a:latin typeface="Arial"/>
                        <a:cs typeface="Arial"/>
                      </a:endParaRPr>
                    </a:p>
                  </a:txBody>
                  <a:tcPr marL="182880" marT="137160">
                    <a:solidFill>
                      <a:srgbClr val="010101"/>
                    </a:solidFill>
                  </a:tcPr>
                </a:tc>
                <a:tc hMerge="1">
                  <a:txBody>
                    <a:bodyPr/>
                    <a:lstStyle/>
                    <a:p>
                      <a:pPr marL="0" indent="0" algn="l" defTabSz="114300"/>
                      <a:endParaRPr lang="en-US" sz="2400" b="0" baseline="0" dirty="0">
                        <a:solidFill>
                          <a:srgbClr val="FFC000"/>
                        </a:solidFill>
                        <a:latin typeface="Arial" panose="020B0604020202020204" pitchFamily="34" charset="0"/>
                        <a:cs typeface="Arial" panose="020B0604020202020204" pitchFamily="34" charset="0"/>
                      </a:endParaRPr>
                    </a:p>
                  </a:txBody>
                  <a:tcPr>
                    <a:solidFill>
                      <a:schemeClr val="tx1">
                        <a:lumMod val="95000"/>
                        <a:lumOff val="5000"/>
                      </a:schemeClr>
                    </a:solidFill>
                  </a:tcPr>
                </a:tc>
                <a:extLst>
                  <a:ext uri="{0D108BD9-81ED-4DB2-BD59-A6C34878D82A}">
                    <a16:rowId xmlns:a16="http://schemas.microsoft.com/office/drawing/2014/main" val="677555919"/>
                  </a:ext>
                </a:extLst>
              </a:tr>
              <a:tr h="4572417">
                <a:tc>
                  <a:txBody>
                    <a:bodyPr/>
                    <a:lstStyle/>
                    <a:p>
                      <a:pPr algn="ctr"/>
                      <a:endParaRPr lang="en-US" sz="2000" dirty="0">
                        <a:solidFill>
                          <a:srgbClr val="1F3A4E"/>
                        </a:solidFill>
                      </a:endParaRPr>
                    </a:p>
                    <a:p>
                      <a:pPr algn="ctr"/>
                      <a:endParaRPr lang="en-US" sz="2000" dirty="0">
                        <a:solidFill>
                          <a:srgbClr val="1F3A4E"/>
                        </a:solidFill>
                      </a:endParaRPr>
                    </a:p>
                    <a:p>
                      <a:pPr algn="ctr"/>
                      <a:r>
                        <a:rPr lang="en-US" sz="2000" dirty="0">
                          <a:solidFill>
                            <a:schemeClr val="bg1"/>
                          </a:solidFill>
                          <a:latin typeface="Arial" panose="020B0604020202020204" pitchFamily="34" charset="0"/>
                          <a:cs typeface="Arial" panose="020B0604020202020204" pitchFamily="34" charset="0"/>
                        </a:rPr>
                        <a:t>This is a template for a </a:t>
                      </a:r>
                    </a:p>
                    <a:p>
                      <a:pPr algn="ctr"/>
                      <a:r>
                        <a:rPr lang="en-US" sz="2000" dirty="0">
                          <a:solidFill>
                            <a:schemeClr val="bg1"/>
                          </a:solidFill>
                          <a:latin typeface="Arial" panose="020B0604020202020204" pitchFamily="34" charset="0"/>
                          <a:cs typeface="Arial" panose="020B0604020202020204" pitchFamily="34" charset="0"/>
                        </a:rPr>
                        <a:t>presentation poster</a:t>
                      </a:r>
                      <a:br>
                        <a:rPr lang="en-US" sz="2000" dirty="0">
                          <a:solidFill>
                            <a:schemeClr val="bg1"/>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36 inches tall</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by</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48 inches wide</a:t>
                      </a:r>
                      <a:br>
                        <a:rPr lang="en-US" sz="2000" dirty="0">
                          <a:solidFill>
                            <a:schemeClr val="bg1"/>
                          </a:solidFill>
                          <a:latin typeface="Arial" panose="020B0604020202020204" pitchFamily="34" charset="0"/>
                          <a:cs typeface="Arial" panose="020B0604020202020204" pitchFamily="34" charset="0"/>
                        </a:rPr>
                      </a:br>
                      <a:endParaRPr lang="en-US" sz="2000" dirty="0">
                        <a:solidFill>
                          <a:srgbClr val="1F3A4E"/>
                        </a:solidFill>
                      </a:endParaRPr>
                    </a:p>
                  </a:txBody>
                  <a:tcPr>
                    <a:solidFill>
                      <a:srgbClr val="010101"/>
                    </a:solidFill>
                  </a:tcPr>
                </a:tc>
                <a:tc>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Important: Check the template size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Before you start working on your poster and to avoid printing problems check that you have downloaded and that you are using the correct size template for your poster presentation.</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This template can also be printed at the following sizes without distortion and without any additional formatting:</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30 tall x 40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42 tall x 56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48 tall x 64 wide</a:t>
                      </a:r>
                    </a:p>
                  </a:txBody>
                  <a:tcPr marL="182880" marT="137160">
                    <a:solidFill>
                      <a:srgbClr val="010101"/>
                    </a:solidFill>
                  </a:tcPr>
                </a:tc>
                <a:extLst>
                  <a:ext uri="{0D108BD9-81ED-4DB2-BD59-A6C34878D82A}">
                    <a16:rowId xmlns:a16="http://schemas.microsoft.com/office/drawing/2014/main" val="10008"/>
                  </a:ext>
                </a:extLst>
              </a:tr>
              <a:tr h="4288692">
                <a:tc>
                  <a:txBody>
                    <a:bodyPr/>
                    <a:lstStyle/>
                    <a:p>
                      <a:endParaRPr lang="en-US" sz="2000" dirty="0">
                        <a:solidFill>
                          <a:srgbClr val="1F3A4E"/>
                        </a:solidFill>
                      </a:endParaRPr>
                    </a:p>
                  </a:txBody>
                  <a:tcPr>
                    <a:blipFill rotWithShape="1">
                      <a:blip r:embed="rId3"/>
                      <a:stretch>
                        <a:fillRect/>
                      </a:stretch>
                    </a:blipFill>
                  </a:tcPr>
                </a:tc>
                <a:tc>
                  <a:txBody>
                    <a:bodyPr/>
                    <a:lstStyle/>
                    <a:p>
                      <a:pPr algn="l"/>
                      <a:r>
                        <a:rPr lang="en-US" sz="2400" b="1" baseline="0" dirty="0">
                          <a:solidFill>
                            <a:srgbClr val="FFC000"/>
                          </a:solidFill>
                          <a:latin typeface="Arial" panose="020B0604020202020204" pitchFamily="34" charset="0"/>
                          <a:cs typeface="Arial" panose="020B0604020202020204" pitchFamily="34" charset="0"/>
                        </a:rPr>
                        <a:t>How to </a:t>
                      </a:r>
                      <a:r>
                        <a:rPr lang="en-US" sz="4000" b="1" baseline="0" dirty="0">
                          <a:solidFill>
                            <a:srgbClr val="FFC000"/>
                          </a:solidFill>
                          <a:latin typeface="Arial" panose="020B0604020202020204" pitchFamily="34" charset="0"/>
                          <a:cs typeface="Arial" panose="020B0604020202020204" pitchFamily="34" charset="0"/>
                        </a:rPr>
                        <a:t>Zoom in </a:t>
                      </a:r>
                      <a:r>
                        <a:rPr lang="en-US" sz="2400" b="1" baseline="0" dirty="0">
                          <a:solidFill>
                            <a:srgbClr val="FFC000"/>
                          </a:solidFill>
                          <a:latin typeface="Arial" panose="020B0604020202020204" pitchFamily="34" charset="0"/>
                          <a:cs typeface="Arial" panose="020B0604020202020204" pitchFamily="34" charset="0"/>
                        </a:rPr>
                        <a:t>and </a:t>
                      </a:r>
                      <a:r>
                        <a:rPr lang="en-US" sz="1800" b="1" baseline="0" dirty="0">
                          <a:solidFill>
                            <a:srgbClr val="FFC000"/>
                          </a:solidFill>
                          <a:latin typeface="Arial" panose="020B0604020202020204" pitchFamily="34" charset="0"/>
                          <a:cs typeface="Arial" panose="020B0604020202020204" pitchFamily="34" charset="0"/>
                        </a:rPr>
                        <a:t>out</a:t>
                      </a:r>
                      <a:endParaRPr lang="en-US" sz="2400" b="1" baseline="0" dirty="0">
                        <a:solidFill>
                          <a:srgbClr val="FFC000"/>
                        </a:solidFill>
                        <a:latin typeface="Arial" panose="020B0604020202020204" pitchFamily="34" charset="0"/>
                        <a:cs typeface="Arial" panose="020B0604020202020204" pitchFamily="34" charset="0"/>
                      </a:endParaRPr>
                    </a:p>
                    <a:p>
                      <a:pPr algn="l"/>
                      <a:r>
                        <a:rPr lang="en-US" sz="2000" b="0" baseline="0" dirty="0">
                          <a:solidFill>
                            <a:srgbClr val="D9D9D9"/>
                          </a:solidFill>
                          <a:latin typeface="Arial" panose="020B0604020202020204" pitchFamily="34" charset="0"/>
                          <a:cs typeface="Arial" panose="020B0604020202020204" pitchFamily="34" charset="0"/>
                        </a:rPr>
                        <a:t>Use the PowerPoint zoom tool to adjust the screen magnification to view comfortably. PowerPoint provides 2 ways to zoom: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1. </a:t>
                      </a:r>
                      <a:r>
                        <a:rPr lang="en-US" sz="2000" b="0" baseline="0" dirty="0">
                          <a:solidFill>
                            <a:srgbClr val="D9D9D9"/>
                          </a:solidFill>
                          <a:latin typeface="Arial" panose="020B0604020202020204" pitchFamily="34" charset="0"/>
                          <a:cs typeface="Arial" panose="020B0604020202020204" pitchFamily="34" charset="0"/>
                        </a:rPr>
                        <a:t>On the top menu bar click on the VIEW tab and then click on ZOOM. Choose the zoom percentage that works best for you.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2. </a:t>
                      </a:r>
                      <a:r>
                        <a:rPr lang="en-US" sz="2000" b="0" baseline="0" dirty="0">
                          <a:solidFill>
                            <a:srgbClr val="D9D9D9"/>
                          </a:solidFill>
                          <a:latin typeface="Arial" panose="020B0604020202020204" pitchFamily="34" charset="0"/>
                          <a:cs typeface="Arial" panose="020B0604020202020204" pitchFamily="34" charset="0"/>
                        </a:rPr>
                        <a:t>For better zoom flexibility, use the zoom slider at the bottom right of the window.</a:t>
                      </a:r>
                    </a:p>
                  </a:txBody>
                  <a:tcPr marL="182880" marT="137160">
                    <a:solidFill>
                      <a:srgbClr val="010101"/>
                    </a:solidFill>
                  </a:tcPr>
                </a:tc>
                <a:extLst>
                  <a:ext uri="{0D108BD9-81ED-4DB2-BD59-A6C34878D82A}">
                    <a16:rowId xmlns:a16="http://schemas.microsoft.com/office/drawing/2014/main" val="10001"/>
                  </a:ext>
                </a:extLst>
              </a:tr>
              <a:tr h="1800526">
                <a:tc gridSpan="2">
                  <a:txBody>
                    <a:bodyPr/>
                    <a:lstStyle/>
                    <a:p>
                      <a:pPr marL="0" marR="0" lvl="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Ruler and Guides</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The dotted lines on his poster template are guides.  The horizontal and vertical guides will help you align your poster elements accurately. Text boxes and other elements will ”snap” to the guides and stay within the boundaries of the columns. To hide the guides go to VIEW and uncheck the Guides box.</a:t>
                      </a:r>
                    </a:p>
                  </a:txBody>
                  <a:tcPr>
                    <a:solidFill>
                      <a:srgbClr val="010101"/>
                    </a:solidFill>
                  </a:tcPr>
                </a:tc>
                <a:tc hMerge="1">
                  <a:txBody>
                    <a:bodyPr/>
                    <a:lstStyle/>
                    <a:p>
                      <a:endParaRPr lang="en-US" sz="2400" b="0" baseline="0" dirty="0">
                        <a:solidFill>
                          <a:schemeClr val="bg1"/>
                        </a:solidFill>
                        <a:latin typeface="Arial" panose="020B0604020202020204" pitchFamily="34" charset="0"/>
                        <a:cs typeface="Arial" panose="020B0604020202020204" pitchFamily="34" charset="0"/>
                      </a:endParaRPr>
                    </a:p>
                  </a:txBody>
                  <a:tcPr marL="182880" marT="137160">
                    <a:solidFill>
                      <a:schemeClr val="tx1">
                        <a:lumMod val="95000"/>
                        <a:lumOff val="5000"/>
                      </a:schemeClr>
                    </a:solidFill>
                  </a:tcPr>
                </a:tc>
                <a:extLst>
                  <a:ext uri="{0D108BD9-81ED-4DB2-BD59-A6C34878D82A}">
                    <a16:rowId xmlns:a16="http://schemas.microsoft.com/office/drawing/2014/main" val="10002"/>
                  </a:ext>
                </a:extLst>
              </a:tr>
              <a:tr h="3824339">
                <a:tc>
                  <a:txBody>
                    <a:bodyPr/>
                    <a:lstStyle/>
                    <a:p>
                      <a:endParaRPr lang="en-US" sz="2000" dirty="0">
                        <a:solidFill>
                          <a:srgbClr val="1F3A4E"/>
                        </a:solidFill>
                      </a:endParaRPr>
                    </a:p>
                  </a:txBody>
                  <a:tcPr>
                    <a:blipFill rotWithShape="1">
                      <a:blip r:embed="rId4"/>
                      <a:stretch>
                        <a:fillRect/>
                      </a:stretch>
                    </a:blipFill>
                  </a:tcPr>
                </a:tc>
                <a:tc>
                  <a:txBody>
                    <a:bodyPr/>
                    <a:lstStyle/>
                    <a:p>
                      <a:pPr marL="0" lvl="1" indent="0" algn="l" defTabSz="114300"/>
                      <a:r>
                        <a:rPr lang="en-US" sz="2400" b="1" baseline="0" dirty="0">
                          <a:solidFill>
                            <a:srgbClr val="FFC000"/>
                          </a:solidFill>
                          <a:latin typeface="Arial" panose="020B0604020202020204" pitchFamily="34" charset="0"/>
                          <a:cs typeface="Arial" panose="020B0604020202020204" pitchFamily="34" charset="0"/>
                        </a:rPr>
                        <a:t>Headers and text containers</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Included in this template are commonly used section headers such as Abstract, Objectives, Methods, Results, etc.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Click inside a section header to add its text.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add another header, click on edge of the section box so that it is outlined. Copy and paste it.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increase its size, click on the white circles and expand to the the desired size.</a:t>
                      </a:r>
                    </a:p>
                  </a:txBody>
                  <a:tcPr marL="182880" marT="137160">
                    <a:solidFill>
                      <a:srgbClr val="010101"/>
                    </a:solidFill>
                  </a:tcPr>
                </a:tc>
                <a:extLst>
                  <a:ext uri="{0D108BD9-81ED-4DB2-BD59-A6C34878D82A}">
                    <a16:rowId xmlns:a16="http://schemas.microsoft.com/office/drawing/2014/main" val="10003"/>
                  </a:ext>
                </a:extLst>
              </a:tr>
              <a:tr h="3519135">
                <a:tc gridSpan="2">
                  <a:txBody>
                    <a:bodyPr/>
                    <a:lstStyle/>
                    <a:p>
                      <a:r>
                        <a:rPr lang="en-US" sz="2400" b="1" dirty="0">
                          <a:solidFill>
                            <a:srgbClr val="FFC000"/>
                          </a:solidFill>
                          <a:latin typeface="Arial" panose="020B0604020202020204" pitchFamily="34" charset="0"/>
                          <a:cs typeface="Arial" panose="020B0604020202020204" pitchFamily="34" charset="0"/>
                        </a:rPr>
                        <a:t>Adding content to the poster</a:t>
                      </a:r>
                    </a:p>
                    <a:p>
                      <a:r>
                        <a:rPr lang="en-US" sz="2000" baseline="0" dirty="0">
                          <a:solidFill>
                            <a:srgbClr val="D9D9D9"/>
                          </a:solidFill>
                          <a:latin typeface="Arial" panose="020B0604020202020204" pitchFamily="34" charset="0"/>
                          <a:cs typeface="Arial" panose="020B0604020202020204" pitchFamily="34" charset="0"/>
                        </a:rPr>
                        <a:t>Start by adding your text to each section without spending too much time with formatting. Use the default font size even if your text extends beyond the bottom of the poster. Continue until you have added all your content including text, graphics, photos, etc. Once you finish adding your content you can go back and format your text as needed.</a:t>
                      </a:r>
                    </a:p>
                    <a:p>
                      <a:pPr marL="342900" indent="-342900">
                        <a:buFontTx/>
                        <a:buChar char="-"/>
                      </a:pPr>
                      <a:r>
                        <a:rPr lang="en-US" sz="2000" baseline="0" dirty="0">
                          <a:solidFill>
                            <a:srgbClr val="D9D9D9"/>
                          </a:solidFill>
                          <a:latin typeface="Arial" panose="020B0604020202020204" pitchFamily="34" charset="0"/>
                          <a:cs typeface="Arial" panose="020B0604020202020204" pitchFamily="34" charset="0"/>
                        </a:rPr>
                        <a:t>If you run out of room, try to reduce the size of your fonts and/or the size of your graphics. If there is a lot of empty space try to increase your font sizes and the size of your graphics. The font used for references can be smaller.</a:t>
                      </a:r>
                      <a:endParaRPr lang="en-US" sz="2000" dirty="0">
                        <a:solidFill>
                          <a:srgbClr val="D9D9D9"/>
                        </a:solidFill>
                        <a:latin typeface="Arial" panose="020B0604020202020204" pitchFamily="34" charset="0"/>
                        <a:cs typeface="Arial" panose="020B0604020202020204" pitchFamily="34" charset="0"/>
                      </a:endParaRPr>
                    </a:p>
                  </a:txBody>
                  <a:tcPr>
                    <a:solidFill>
                      <a:srgbClr val="010101"/>
                    </a:solidFill>
                  </a:tcPr>
                </a:tc>
                <a:tc hMerge="1">
                  <a:txBody>
                    <a:bodyPr/>
                    <a:lstStyle/>
                    <a:p>
                      <a:endParaRPr lang="en-US" sz="2400" dirty="0">
                        <a:solidFill>
                          <a:schemeClr val="bg1"/>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4"/>
                  </a:ext>
                </a:extLst>
              </a:tr>
              <a:tr h="237765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panose="020B0604020202020204" pitchFamily="34" charset="0"/>
                          <a:cs typeface="Arial" panose="020B0604020202020204" pitchFamily="34" charset="0"/>
                        </a:rPr>
                        <a:t>Photos</a:t>
                      </a:r>
                    </a:p>
                    <a:p>
                      <a:pPr marL="0" marR="0" lvl="0" indent="0" algn="l" defTabSz="9779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D9D9D9"/>
                          </a:solidFill>
                          <a:effectLst/>
                          <a:uLnTx/>
                          <a:uFillTx/>
                          <a:latin typeface="Arial"/>
                          <a:ea typeface="+mn-ea"/>
                          <a:cs typeface="Arial"/>
                        </a:rPr>
                        <a:t>You can add photos by dragging and dropping from your desktop, copy and paste, or by going to INSERT &gt; PICTURES. Resize images proportionally by holding down the SHIFT key and dragging one of the white corner handles (dots). For a professional-looking poster, do not distort your images by stretching them disproportionally.</a:t>
                      </a:r>
                    </a:p>
                  </a:txBody>
                  <a:tcPr marL="182880" marT="137160">
                    <a:solidFill>
                      <a:srgbClr val="010101"/>
                    </a:solidFill>
                  </a:tcPr>
                </a:tc>
                <a:tc hMerge="1">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2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2293170">
                <a:tc gridSpan="2">
                  <a:txBody>
                    <a:bodyPr/>
                    <a:lstStyle/>
                    <a:p>
                      <a:endParaRPr lang="en-US" sz="2000" dirty="0">
                        <a:solidFill>
                          <a:schemeClr val="bg1"/>
                        </a:solidFill>
                        <a:latin typeface="Arial" panose="020B0604020202020204" pitchFamily="34" charset="0"/>
                        <a:cs typeface="Arial" panose="020B0604020202020204" pitchFamily="34" charset="0"/>
                      </a:endParaRPr>
                    </a:p>
                  </a:txBody>
                  <a:tcPr marL="182880" marT="137160">
                    <a:blipFill rotWithShape="1">
                      <a:blip r:embed="rId5"/>
                      <a:stretch>
                        <a:fillRect/>
                      </a:stretch>
                    </a:blipFill>
                  </a:tcPr>
                </a:tc>
                <a:tc hMerge="1">
                  <a:txBody>
                    <a:bodyPr/>
                    <a:lstStyle/>
                    <a:p>
                      <a:endParaRPr lang="en-US" sz="2400" dirty="0">
                        <a:solidFill>
                          <a:srgbClr val="1F3A4E"/>
                        </a:solidFill>
                      </a:endParaRPr>
                    </a:p>
                  </a:txBody>
                  <a:tcPr/>
                </a:tc>
                <a:extLst>
                  <a:ext uri="{0D108BD9-81ED-4DB2-BD59-A6C34878D82A}">
                    <a16:rowId xmlns:a16="http://schemas.microsoft.com/office/drawing/2014/main" val="10006"/>
                  </a:ext>
                </a:extLst>
              </a:tr>
              <a:tr h="128027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a:cs typeface="Arial"/>
                        </a:rPr>
                        <a:t>Quality check your graphics</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000" noProof="0" dirty="0">
                          <a:solidFill>
                            <a:srgbClr val="D9D9D9"/>
                          </a:solidFill>
                          <a:latin typeface="Arial"/>
                          <a:cs typeface="Arial"/>
                        </a:rPr>
                        <a:t>Zoom in and look at your images at 100%-200% magnification. If they look clear, they will print well. </a:t>
                      </a:r>
                    </a:p>
                  </a:txBody>
                  <a:tcPr marL="182880" marT="137160">
                    <a:solidFill>
                      <a:srgbClr val="010101"/>
                    </a:solidFill>
                  </a:tcPr>
                </a:tc>
                <a:tc hMerge="1">
                  <a:txBody>
                    <a:bodyPr/>
                    <a:lstStyle/>
                    <a:p>
                      <a:endParaRPr lang="en-US" sz="2400" dirty="0">
                        <a:solidFill>
                          <a:srgbClr val="1F3A4E"/>
                        </a:solidFill>
                      </a:endParaRPr>
                    </a:p>
                  </a:txBody>
                  <a:tcPr>
                    <a:solidFill>
                      <a:schemeClr val="tx1">
                        <a:lumMod val="95000"/>
                        <a:lumOff val="5000"/>
                      </a:schemeClr>
                    </a:solidFill>
                  </a:tcPr>
                </a:tc>
                <a:extLst>
                  <a:ext uri="{0D108BD9-81ED-4DB2-BD59-A6C34878D82A}">
                    <a16:rowId xmlns:a16="http://schemas.microsoft.com/office/drawing/2014/main" val="10007"/>
                  </a:ext>
                </a:extLst>
              </a:tr>
              <a:tr h="3187270">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000" noProof="0" dirty="0">
                        <a:solidFill>
                          <a:schemeClr val="bg1"/>
                        </a:solidFill>
                        <a:latin typeface="Arial"/>
                        <a:cs typeface="Arial"/>
                      </a:endParaRPr>
                    </a:p>
                  </a:txBody>
                  <a:tcPr marL="182880" marT="137160">
                    <a:blipFill rotWithShape="1">
                      <a:blip r:embed="rId6"/>
                      <a:stretch>
                        <a:fillRect/>
                      </a:stretch>
                    </a:blipFill>
                  </a:tcPr>
                </a:tc>
                <a:tc hMerge="1">
                  <a:txBody>
                    <a:bodyPr/>
                    <a:lstStyle/>
                    <a:p>
                      <a:endParaRPr lang="en-US"/>
                    </a:p>
                  </a:txBody>
                  <a:tcPr/>
                </a:tc>
                <a:extLst>
                  <a:ext uri="{0D108BD9-81ED-4DB2-BD59-A6C34878D82A}">
                    <a16:rowId xmlns:a16="http://schemas.microsoft.com/office/drawing/2014/main" val="10010"/>
                  </a:ext>
                </a:extLst>
              </a:tr>
            </a:tbl>
          </a:graphicData>
        </a:graphic>
      </p:graphicFrame>
      <p:graphicFrame>
        <p:nvGraphicFramePr>
          <p:cNvPr id="13" name="Table 12">
            <a:extLst>
              <a:ext uri="{FF2B5EF4-FFF2-40B4-BE49-F238E27FC236}">
                <a16:creationId xmlns:a16="http://schemas.microsoft.com/office/drawing/2014/main" id="{72BD4B14-1893-B4DB-61A1-412ACC2BFADA}"/>
              </a:ext>
            </a:extLst>
          </p:cNvPr>
          <p:cNvGraphicFramePr>
            <a:graphicFrameLocks noGrp="1"/>
          </p:cNvGraphicFramePr>
          <p:nvPr userDrawn="1">
            <p:extLst>
              <p:ext uri="{D42A27DB-BD31-4B8C-83A1-F6EECF244321}">
                <p14:modId xmlns:p14="http://schemas.microsoft.com/office/powerpoint/2010/main" val="1007574606"/>
              </p:ext>
            </p:extLst>
          </p:nvPr>
        </p:nvGraphicFramePr>
        <p:xfrm>
          <a:off x="44695229" y="-84749"/>
          <a:ext cx="9430188" cy="33075070"/>
        </p:xfrm>
        <a:graphic>
          <a:graphicData uri="http://schemas.openxmlformats.org/drawingml/2006/table">
            <a:tbl>
              <a:tblPr firstRow="1" bandRow="1">
                <a:tableStyleId>{5C22544A-7EE6-4342-B048-85BDC9FD1C3A}</a:tableStyleId>
              </a:tblPr>
              <a:tblGrid>
                <a:gridCol w="3343835">
                  <a:extLst>
                    <a:ext uri="{9D8B030D-6E8A-4147-A177-3AD203B41FA5}">
                      <a16:colId xmlns:a16="http://schemas.microsoft.com/office/drawing/2014/main" val="20000"/>
                    </a:ext>
                  </a:extLst>
                </a:gridCol>
                <a:gridCol w="1381559">
                  <a:extLst>
                    <a:ext uri="{9D8B030D-6E8A-4147-A177-3AD203B41FA5}">
                      <a16:colId xmlns:a16="http://schemas.microsoft.com/office/drawing/2014/main" val="997673227"/>
                    </a:ext>
                  </a:extLst>
                </a:gridCol>
                <a:gridCol w="4704794">
                  <a:extLst>
                    <a:ext uri="{9D8B030D-6E8A-4147-A177-3AD203B41FA5}">
                      <a16:colId xmlns:a16="http://schemas.microsoft.com/office/drawing/2014/main" val="4164475170"/>
                    </a:ext>
                  </a:extLst>
                </a:gridCol>
              </a:tblGrid>
              <a:tr h="1756432">
                <a:tc gridSpan="3">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4000" b="0" spc="600" dirty="0">
                          <a:solidFill>
                            <a:srgbClr val="1F3A4E"/>
                          </a:solidFill>
                          <a:latin typeface="Arial Black" panose="020B0A04020102020204" pitchFamily="34" charset="0"/>
                        </a:rPr>
                        <a:t>QUICK START GUIDE</a:t>
                      </a:r>
                      <a:br>
                        <a:rPr lang="en-US" sz="4000" b="0" spc="600" dirty="0">
                          <a:solidFill>
                            <a:srgbClr val="1F3A4E"/>
                          </a:solidFill>
                          <a:latin typeface="Arial Black" panose="020B0A04020102020204" pitchFamily="34" charset="0"/>
                        </a:rPr>
                      </a:br>
                      <a:r>
                        <a:rPr lang="en-US" sz="3200" b="1" spc="0" dirty="0">
                          <a:solidFill>
                            <a:srgbClr val="FF0000"/>
                          </a:solidFill>
                          <a:latin typeface="Trebuchet MS" pitchFamily="34" charset="0"/>
                        </a:rPr>
                        <a:t>(THIS SIDEBAR WILL NOT PRINT)</a:t>
                      </a:r>
                      <a:endParaRPr lang="en-US" sz="4000" b="1" spc="600" dirty="0">
                        <a:solidFill>
                          <a:schemeClr val="bg1"/>
                        </a:solidFill>
                        <a:latin typeface="Trebuchet MS" pitchFamily="34" charset="0"/>
                      </a:endParaRPr>
                    </a:p>
                  </a:txBody>
                  <a:tcPr marL="182880" marT="137160">
                    <a:solidFill>
                      <a:srgbClr val="FFC00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563101">
                <a:tc gridSpan="3">
                  <a:txBody>
                    <a:bodyPr/>
                    <a:lstStyle/>
                    <a:p>
                      <a:pPr algn="l"/>
                      <a:r>
                        <a:rPr lang="en-US" sz="2800" b="1" baseline="0" dirty="0">
                          <a:solidFill>
                            <a:srgbClr val="FFC000"/>
                          </a:solidFill>
                          <a:latin typeface="Arial" panose="020B0604020202020204" pitchFamily="34" charset="0"/>
                          <a:cs typeface="Arial" panose="020B0604020202020204" pitchFamily="34" charset="0"/>
                        </a:rPr>
                        <a:t>How to change the template colors</a:t>
                      </a: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change the overall template color theme by clicking on the COLORS dropdown menu under the DESIGN tab. You can see a tutorial here: </a:t>
                      </a:r>
                      <a:r>
                        <a:rPr lang="en-US" sz="2400" dirty="0">
                          <a:solidFill>
                            <a:srgbClr val="FFC000"/>
                          </a:solidFill>
                          <a:hlinkClick r:id="rId7">
                            <a:extLst>
                              <a:ext uri="{A12FA001-AC4F-418D-AE19-62706E023703}">
                                <ahyp:hlinkClr xmlns:ahyp="http://schemas.microsoft.com/office/drawing/2018/hyperlinkcolor" val="tx"/>
                              </a:ext>
                            </a:extLst>
                          </a:hlinkClick>
                        </a:rPr>
                        <a:t>https://www.posterpresentations.com/how-to-change-the-research-poster-template-colors.html</a:t>
                      </a:r>
                      <a:endParaRPr lang="en-US" sz="2400" dirty="0">
                        <a:solidFill>
                          <a:srgbClr val="FFC000"/>
                        </a:solidFill>
                      </a:endParaRP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also manually change the color of individual elements by going to VIEW &gt; SLIDE MASTER. On the left side of your screen select the background master where you can change the template background, column sizes, etc. </a:t>
                      </a: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After you finish working on the SLIDE MASTER, it is important that you go to VIEW &gt; NORMAL to continue working on your poster. </a:t>
                      </a:r>
                    </a:p>
                  </a:txBody>
                  <a:tcPr marL="182880" marT="137160">
                    <a:solidFill>
                      <a:schemeClr val="tx1"/>
                    </a:solidFill>
                  </a:tcPr>
                </a:tc>
                <a:tc hMerge="1">
                  <a:txBody>
                    <a:bodyPr/>
                    <a:lstStyle/>
                    <a:p>
                      <a:endParaRPr lang="en-US" sz="2400" dirty="0">
                        <a:solidFill>
                          <a:srgbClr val="1F3A4E"/>
                        </a:solidFill>
                      </a:endParaRPr>
                    </a:p>
                  </a:txBody>
                  <a:tcPr marL="182880" marT="137160">
                    <a:blipFill rotWithShape="1">
                      <a:blip r:embed="rId8"/>
                      <a:stretch>
                        <a:fillRect/>
                      </a:stretch>
                    </a:blipFill>
                  </a:tcPr>
                </a:tc>
                <a:tc hMerge="1">
                  <a:txBody>
                    <a:bodyPr/>
                    <a:lstStyle/>
                    <a:p>
                      <a:endParaRPr lang="en-US"/>
                    </a:p>
                  </a:txBody>
                  <a:tcPr/>
                </a:tc>
                <a:extLst>
                  <a:ext uri="{0D108BD9-81ED-4DB2-BD59-A6C34878D82A}">
                    <a16:rowId xmlns:a16="http://schemas.microsoft.com/office/drawing/2014/main" val="10001"/>
                  </a:ext>
                </a:extLst>
              </a:tr>
              <a:tr h="3667719">
                <a:tc gridSpan="3">
                  <a:txBody>
                    <a:bodyPr/>
                    <a:lstStyle/>
                    <a:p>
                      <a:r>
                        <a:rPr lang="en-US" sz="2800" b="1" dirty="0">
                          <a:solidFill>
                            <a:srgbClr val="FFC000"/>
                          </a:solidFill>
                          <a:latin typeface="Arial" panose="020B0604020202020204" pitchFamily="34" charset="0"/>
                          <a:cs typeface="Arial" panose="020B0604020202020204" pitchFamily="34" charset="0"/>
                        </a:rPr>
                        <a:t>How to change the column layout configuration</a:t>
                      </a:r>
                    </a:p>
                    <a:p>
                      <a:r>
                        <a:rPr lang="en-US" sz="2400" dirty="0">
                          <a:solidFill>
                            <a:srgbClr val="D9D9D9"/>
                          </a:solidFill>
                          <a:latin typeface="Arial" panose="020B0604020202020204" pitchFamily="34" charset="0"/>
                          <a:cs typeface="Arial" panose="020B0604020202020204" pitchFamily="34" charset="0"/>
                        </a:rPr>
                        <a:t>You can manually change the configuration on the columns by going to VIEW &gt; SLIDE MASTER. You can delete columns, resize them or modify them as needed for your layout. </a:t>
                      </a:r>
                    </a:p>
                    <a:p>
                      <a:pPr marL="0" marR="0" indent="0" algn="l" defTabSz="3765366" rtl="0" eaLnBrk="1" fontAlgn="auto" latinLnBrk="0" hangingPunct="1">
                        <a:lnSpc>
                          <a:spcPct val="100000"/>
                        </a:lnSpc>
                        <a:spcBef>
                          <a:spcPts val="0"/>
                        </a:spcBef>
                        <a:spcAft>
                          <a:spcPts val="0"/>
                        </a:spcAft>
                        <a:buClrTx/>
                        <a:buSzTx/>
                        <a:buFontTx/>
                        <a:buNone/>
                        <a:tabLst/>
                        <a:defRPr/>
                      </a:pPr>
                      <a:r>
                        <a:rPr lang="en-US" sz="2400" dirty="0">
                          <a:solidFill>
                            <a:srgbClr val="D9D9D9"/>
                          </a:solidFill>
                          <a:latin typeface="Arial" panose="020B0604020202020204" pitchFamily="34" charset="0"/>
                          <a:cs typeface="Arial" panose="020B0604020202020204" pitchFamily="34" charset="0"/>
                        </a:rPr>
                        <a:t>You can see a tutorial here: </a:t>
                      </a:r>
                      <a:r>
                        <a:rPr lang="en-US" sz="2400" u="sng" dirty="0">
                          <a:solidFill>
                            <a:srgbClr val="FFC000"/>
                          </a:solidFill>
                          <a:latin typeface="Arial" panose="020B0604020202020204" pitchFamily="34" charset="0"/>
                          <a:cs typeface="Arial" panose="020B0604020202020204" pitchFamily="34" charset="0"/>
                        </a:rPr>
                        <a:t>https://</a:t>
                      </a:r>
                      <a:r>
                        <a:rPr lang="en-US" sz="2400" u="sng" dirty="0" err="1">
                          <a:solidFill>
                            <a:srgbClr val="FFC000"/>
                          </a:solidFill>
                          <a:latin typeface="Arial" panose="020B0604020202020204" pitchFamily="34" charset="0"/>
                          <a:cs typeface="Arial" panose="020B0604020202020204" pitchFamily="34" charset="0"/>
                        </a:rPr>
                        <a:t>www.posterpresentations.com</a:t>
                      </a:r>
                      <a:r>
                        <a:rPr lang="en-US" sz="2400" u="sng" dirty="0">
                          <a:solidFill>
                            <a:srgbClr val="FFC000"/>
                          </a:solidFill>
                          <a:latin typeface="Arial" panose="020B0604020202020204" pitchFamily="34" charset="0"/>
                          <a:cs typeface="Arial" panose="020B0604020202020204" pitchFamily="34" charset="0"/>
                        </a:rPr>
                        <a:t>/how-to-change-the-column-</a:t>
                      </a:r>
                      <a:r>
                        <a:rPr lang="en-US" sz="2400" u="sng" dirty="0" err="1">
                          <a:solidFill>
                            <a:srgbClr val="FFC000"/>
                          </a:solidFill>
                          <a:latin typeface="Arial" panose="020B0604020202020204" pitchFamily="34" charset="0"/>
                          <a:cs typeface="Arial" panose="020B0604020202020204" pitchFamily="34" charset="0"/>
                        </a:rPr>
                        <a:t>configuration.html</a:t>
                      </a:r>
                      <a:endParaRPr lang="en-US" u="sng" dirty="0">
                        <a:solidFill>
                          <a:srgbClr val="FFC000"/>
                        </a:solidFill>
                      </a:endParaRPr>
                    </a:p>
                  </a:txBody>
                  <a:tcPr marL="182880" marT="137160">
                    <a:solidFill>
                      <a:schemeClr val="tx1"/>
                    </a:solidFill>
                  </a:tcPr>
                </a:tc>
                <a:tc hMerge="1">
                  <a:txBody>
                    <a:bodyPr/>
                    <a:lstStyle/>
                    <a:p>
                      <a:endParaRPr lang="en-US" sz="2400" dirty="0">
                        <a:solidFill>
                          <a:srgbClr val="1F3A4E"/>
                        </a:solidFill>
                      </a:endParaRPr>
                    </a:p>
                  </a:txBody>
                  <a:tcPr marL="182880" marT="137160">
                    <a:blipFill rotWithShape="1">
                      <a:blip r:embed="rId9"/>
                      <a:stretch>
                        <a:fillRect/>
                      </a:stretch>
                    </a:blipFill>
                  </a:tcPr>
                </a:tc>
                <a:tc hMerge="1">
                  <a:txBody>
                    <a:bodyPr/>
                    <a:lstStyle/>
                    <a:p>
                      <a:endParaRPr lang="en-US" dirty="0"/>
                    </a:p>
                  </a:txBody>
                  <a:tcPr marL="182880" marT="137160">
                    <a:solidFill>
                      <a:srgbClr val="010101"/>
                    </a:solidFill>
                  </a:tcPr>
                </a:tc>
                <a:extLst>
                  <a:ext uri="{0D108BD9-81ED-4DB2-BD59-A6C34878D82A}">
                    <a16:rowId xmlns:a16="http://schemas.microsoft.com/office/drawing/2014/main" val="10004"/>
                  </a:ext>
                </a:extLst>
              </a:tr>
              <a:tr h="5177074">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blipFill dpi="0" rotWithShape="1">
                      <a:blip r:embed="rId10">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row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800" b="1" noProof="0" dirty="0">
                          <a:solidFill>
                            <a:srgbClr val="FFC000"/>
                          </a:solidFill>
                          <a:latin typeface="Arial" panose="020B0604020202020204" pitchFamily="34" charset="0"/>
                          <a:cs typeface="Arial" panose="020B0604020202020204" pitchFamily="34" charset="0"/>
                        </a:rPr>
                        <a:t>How to hide the QUICK START GUIDE bars from the sides of the template</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panose="020B0604020202020204" pitchFamily="34" charset="0"/>
                          <a:cs typeface="Arial" panose="020B0604020202020204" pitchFamily="34" charset="0"/>
                        </a:rPr>
                        <a:t>The Quick Start</a:t>
                      </a:r>
                      <a:r>
                        <a:rPr lang="en-US" sz="2400" baseline="0" noProof="0" dirty="0">
                          <a:solidFill>
                            <a:srgbClr val="D9D9D9"/>
                          </a:solidFill>
                          <a:latin typeface="Arial" panose="020B0604020202020204" pitchFamily="34" charset="0"/>
                          <a:cs typeface="Arial" panose="020B0604020202020204" pitchFamily="34" charset="0"/>
                        </a:rPr>
                        <a:t> Guides</a:t>
                      </a:r>
                      <a:r>
                        <a:rPr lang="en-US" sz="2400" noProof="0" dirty="0">
                          <a:solidFill>
                            <a:srgbClr val="D9D9D9"/>
                          </a:solidFill>
                          <a:latin typeface="Arial" panose="020B0604020202020204" pitchFamily="34" charset="0"/>
                          <a:cs typeface="Arial" panose="020B0604020202020204" pitchFamily="34" charset="0"/>
                        </a:rPr>
                        <a:t> </a:t>
                      </a:r>
                      <a:r>
                        <a:rPr lang="en-US" sz="2400" u="sng" noProof="0" dirty="0">
                          <a:solidFill>
                            <a:srgbClr val="D9D9D9"/>
                          </a:solidFill>
                          <a:latin typeface="Arial" panose="020B0604020202020204" pitchFamily="34" charset="0"/>
                          <a:cs typeface="Arial" panose="020B0604020202020204" pitchFamily="34" charset="0"/>
                        </a:rPr>
                        <a:t>are outside the template’s printable area</a:t>
                      </a:r>
                      <a:r>
                        <a:rPr lang="en-US" sz="2400" noProof="0" dirty="0">
                          <a:solidFill>
                            <a:srgbClr val="D9D9D9"/>
                          </a:solidFill>
                          <a:latin typeface="Arial" panose="020B0604020202020204" pitchFamily="34" charset="0"/>
                          <a:cs typeface="Arial" panose="020B0604020202020204" pitchFamily="34" charset="0"/>
                        </a:rPr>
                        <a:t> and they will not be on the printed poster</a:t>
                      </a:r>
                      <a:r>
                        <a:rPr lang="en-US" sz="2400" baseline="0" noProof="0" dirty="0">
                          <a:solidFill>
                            <a:srgbClr val="D9D9D9"/>
                          </a:solidFill>
                          <a:latin typeface="Arial" panose="020B0604020202020204" pitchFamily="34" charset="0"/>
                          <a:cs typeface="Arial" panose="020B0604020202020204" pitchFamily="34" charset="0"/>
                        </a:rPr>
                        <a:t>.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If you create a PDF file from your template, the guides will not be included.</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To hide the guides click on the </a:t>
                      </a:r>
                      <a:r>
                        <a:rPr lang="en-US" sz="2400" b="1" baseline="0" noProof="0" dirty="0">
                          <a:solidFill>
                            <a:srgbClr val="D9D9D9"/>
                          </a:solidFill>
                          <a:latin typeface="Arial" panose="020B0604020202020204" pitchFamily="34" charset="0"/>
                          <a:cs typeface="Arial" panose="020B0604020202020204" pitchFamily="34" charset="0"/>
                        </a:rPr>
                        <a:t>Home</a:t>
                      </a:r>
                      <a:r>
                        <a:rPr lang="en-US" sz="2400" baseline="0" noProof="0" dirty="0">
                          <a:solidFill>
                            <a:srgbClr val="D9D9D9"/>
                          </a:solidFill>
                          <a:latin typeface="Arial" panose="020B0604020202020204" pitchFamily="34" charset="0"/>
                          <a:cs typeface="Arial" panose="020B0604020202020204" pitchFamily="34" charset="0"/>
                        </a:rPr>
                        <a:t> tab (top of the screen) and then click on the </a:t>
                      </a:r>
                      <a:r>
                        <a:rPr lang="en-US" sz="2400" b="1"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 button below to see the available layouts. Choose the </a:t>
                      </a:r>
                      <a:r>
                        <a:rPr lang="en-US" sz="2400" b="1" baseline="0" noProof="0" dirty="0">
                          <a:solidFill>
                            <a:srgbClr val="D9D9D9"/>
                          </a:solidFill>
                          <a:latin typeface="Arial" panose="020B0604020202020204" pitchFamily="34" charset="0"/>
                          <a:cs typeface="Arial" panose="020B0604020202020204" pitchFamily="34" charset="0"/>
                        </a:rPr>
                        <a:t>Without Guides </a:t>
                      </a:r>
                      <a:r>
                        <a:rPr lang="en-US" sz="2400" b="0"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a:t>
                      </a:r>
                      <a:endParaRPr lang="en-US" sz="240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5"/>
                  </a:ext>
                </a:extLst>
              </a:tr>
              <a:tr h="288832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val="1766341567"/>
                  </a:ext>
                </a:extLst>
              </a:tr>
              <a:tr h="3781426">
                <a:tc gridSpan="2">
                  <a:txBody>
                    <a:bodyPr/>
                    <a:lstStyle/>
                    <a:p>
                      <a:r>
                        <a:rPr lang="en-US" sz="2800" b="1" dirty="0">
                          <a:solidFill>
                            <a:srgbClr val="FFC000"/>
                          </a:solidFill>
                          <a:latin typeface="Arial" panose="020B0604020202020204" pitchFamily="34" charset="0"/>
                          <a:cs typeface="Arial" panose="020B0604020202020204" pitchFamily="34" charset="0"/>
                        </a:rPr>
                        <a:t>How to</a:t>
                      </a:r>
                      <a:r>
                        <a:rPr lang="en-US" sz="2800" b="1" baseline="0" dirty="0">
                          <a:solidFill>
                            <a:srgbClr val="FFC000"/>
                          </a:solidFill>
                          <a:latin typeface="Arial" panose="020B0604020202020204" pitchFamily="34" charset="0"/>
                          <a:cs typeface="Arial" panose="020B0604020202020204" pitchFamily="34" charset="0"/>
                        </a:rPr>
                        <a:t> preview your poster prior to printing</a:t>
                      </a:r>
                      <a:endParaRPr lang="en-US" sz="2800" b="1" dirty="0">
                        <a:solidFill>
                          <a:srgbClr val="FFC000"/>
                        </a:solidFill>
                        <a:latin typeface="Arial" panose="020B0604020202020204" pitchFamily="34" charset="0"/>
                        <a:cs typeface="Arial" panose="020B0604020202020204" pitchFamily="34" charset="0"/>
                      </a:endParaRPr>
                    </a:p>
                    <a:p>
                      <a:r>
                        <a:rPr lang="en-US" sz="2400" dirty="0">
                          <a:solidFill>
                            <a:srgbClr val="D9D9D9"/>
                          </a:solidFill>
                          <a:latin typeface="Arial" panose="020B0604020202020204" pitchFamily="34" charset="0"/>
                          <a:cs typeface="Arial" panose="020B0604020202020204" pitchFamily="34" charset="0"/>
                        </a:rPr>
                        <a:t>You can preview your poster at any time by pressing the </a:t>
                      </a:r>
                      <a:r>
                        <a:rPr lang="en-US" sz="2400" dirty="0">
                          <a:solidFill>
                            <a:srgbClr val="FFC000"/>
                          </a:solidFill>
                          <a:latin typeface="Arial" panose="020B0604020202020204" pitchFamily="34" charset="0"/>
                          <a:cs typeface="Arial" panose="020B0604020202020204" pitchFamily="34" charset="0"/>
                        </a:rPr>
                        <a:t>F5 key</a:t>
                      </a:r>
                      <a:r>
                        <a:rPr lang="en-US" sz="2400" dirty="0">
                          <a:solidFill>
                            <a:srgbClr val="D9D9D9"/>
                          </a:solidFill>
                          <a:latin typeface="Arial" panose="020B0604020202020204" pitchFamily="34" charset="0"/>
                          <a:cs typeface="Arial" panose="020B0604020202020204" pitchFamily="34" charset="0"/>
                        </a:rPr>
                        <a:t> on your keyboard. You will see on the screen what's on your poster and how it should look when printed. Press the </a:t>
                      </a:r>
                      <a:r>
                        <a:rPr lang="en-US" sz="2400" dirty="0">
                          <a:solidFill>
                            <a:srgbClr val="FFC000"/>
                          </a:solidFill>
                          <a:latin typeface="Arial" panose="020B0604020202020204" pitchFamily="34" charset="0"/>
                          <a:cs typeface="Arial" panose="020B0604020202020204" pitchFamily="34" charset="0"/>
                        </a:rPr>
                        <a:t>ESC key </a:t>
                      </a:r>
                      <a:r>
                        <a:rPr lang="en-US" sz="2400" dirty="0">
                          <a:solidFill>
                            <a:srgbClr val="D9D9D9"/>
                          </a:solidFill>
                          <a:latin typeface="Arial" panose="020B0604020202020204" pitchFamily="34" charset="0"/>
                          <a:cs typeface="Arial" panose="020B0604020202020204" pitchFamily="34" charset="0"/>
                        </a:rPr>
                        <a:t>to exit Preview.</a:t>
                      </a:r>
                    </a:p>
                  </a:txBody>
                  <a:tcPr marL="182880" marT="137160">
                    <a:solidFill>
                      <a:srgbClr val="010101"/>
                    </a:solidFill>
                  </a:tcPr>
                </a:tc>
                <a:tc hMerge="1">
                  <a:txBody>
                    <a:bodyPr/>
                    <a:lstStyle/>
                    <a:p>
                      <a:endParaRPr lang="en-US"/>
                    </a:p>
                  </a:txBody>
                  <a:tcPr/>
                </a:tc>
                <a:tc>
                  <a:txBody>
                    <a:bodyPr/>
                    <a:lstStyle/>
                    <a:p>
                      <a:pPr algn="ctr"/>
                      <a:r>
                        <a:rPr lang="en-US" sz="11500" b="1" dirty="0">
                          <a:solidFill>
                            <a:srgbClr val="D9D9D9"/>
                          </a:solidFill>
                          <a:latin typeface="Arial" panose="020B0604020202020204" pitchFamily="34" charset="0"/>
                          <a:cs typeface="Arial" panose="020B0604020202020204" pitchFamily="34" charset="0"/>
                        </a:rPr>
                        <a:t>F5</a:t>
                      </a:r>
                      <a:r>
                        <a:rPr lang="en-US" sz="2400" baseline="0" dirty="0">
                          <a:solidFill>
                            <a:srgbClr val="D9D9D9"/>
                          </a:solidFill>
                          <a:latin typeface="Arial" panose="020B0604020202020204" pitchFamily="34" charset="0"/>
                          <a:cs typeface="Arial" panose="020B0604020202020204" pitchFamily="34" charset="0"/>
                        </a:rPr>
                        <a:t> </a:t>
                      </a:r>
                      <a:endParaRPr lang="en-US" dirty="0"/>
                    </a:p>
                  </a:txBody>
                  <a:tcPr marL="182880" marT="137160" anchor="ctr">
                    <a:solidFill>
                      <a:schemeClr val="tx1">
                        <a:lumMod val="95000"/>
                        <a:lumOff val="5000"/>
                      </a:schemeClr>
                    </a:solidFill>
                  </a:tcPr>
                </a:tc>
                <a:extLst>
                  <a:ext uri="{0D108BD9-81ED-4DB2-BD59-A6C34878D82A}">
                    <a16:rowId xmlns:a16="http://schemas.microsoft.com/office/drawing/2014/main" val="10006"/>
                  </a:ext>
                </a:extLst>
              </a:tr>
              <a:tr h="5674009">
                <a:tc gridSpan="3">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800" b="1" noProof="0" dirty="0">
                          <a:solidFill>
                            <a:srgbClr val="FFC000"/>
                          </a:solidFill>
                          <a:latin typeface="Arial"/>
                          <a:cs typeface="Arial"/>
                        </a:rPr>
                        <a:t>How to print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a:cs typeface="Arial"/>
                        </a:rPr>
                        <a:t>When you are ready to have your poster printed go online to </a:t>
                      </a:r>
                      <a:r>
                        <a:rPr lang="en-US" sz="2400" noProof="0" dirty="0" err="1">
                          <a:solidFill>
                            <a:srgbClr val="FFC000"/>
                          </a:solidFill>
                          <a:latin typeface="Arial"/>
                          <a:cs typeface="Arial"/>
                        </a:rPr>
                        <a:t>PosterPresentations.com</a:t>
                      </a:r>
                      <a:r>
                        <a:rPr lang="en-US" sz="2400" noProof="0" dirty="0">
                          <a:solidFill>
                            <a:srgbClr val="D9D9D9"/>
                          </a:solidFill>
                          <a:latin typeface="Arial"/>
                          <a:cs typeface="Arial"/>
                        </a:rPr>
                        <a:t> and click on the "</a:t>
                      </a:r>
                      <a:r>
                        <a:rPr lang="en-US" sz="2400" noProof="0" dirty="0">
                          <a:solidFill>
                            <a:srgbClr val="FFC000"/>
                          </a:solidFill>
                          <a:latin typeface="Arial"/>
                          <a:cs typeface="Arial"/>
                        </a:rPr>
                        <a:t>Order Your Poster</a:t>
                      </a:r>
                      <a:r>
                        <a:rPr lang="en-US" sz="2400" noProof="0" dirty="0">
                          <a:solidFill>
                            <a:srgbClr val="D9D9D9"/>
                          </a:solidFill>
                          <a:latin typeface="Arial"/>
                          <a:cs typeface="Arial"/>
                        </a:rPr>
                        <a:t>" button. You can have your poster printed on professional papers, fabric for easy traveling and a variety of other materials. </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a:cs typeface="Arial"/>
                        </a:rPr>
                        <a:t>If you submit a PowerPoint document, you will be receiving a PDF proof for your approval prior to printing. If your order is placed and paid for before noon (Pacific time) Monday-Friday, your order will ship out that same day. FedEx Next day, Second day, Third day, and Free Ground services are offered. </a:t>
                      </a:r>
                    </a:p>
                    <a:p>
                      <a:pPr marL="0" marR="0" lvl="0" indent="0" algn="l" defTabSz="114300" rtl="0" eaLnBrk="1" fontAlgn="auto" latinLnBrk="0" hangingPunct="1">
                        <a:lnSpc>
                          <a:spcPct val="100000"/>
                        </a:lnSpc>
                        <a:spcBef>
                          <a:spcPts val="0"/>
                        </a:spcBef>
                        <a:spcAft>
                          <a:spcPts val="0"/>
                        </a:spcAft>
                        <a:buClrTx/>
                        <a:buSzTx/>
                        <a:buFontTx/>
                        <a:buNone/>
                        <a:tabLst/>
                        <a:defRPr/>
                      </a:pPr>
                      <a:br>
                        <a:rPr lang="en-US" sz="2400" noProof="0" dirty="0">
                          <a:solidFill>
                            <a:srgbClr val="D9D9D9"/>
                          </a:solidFill>
                          <a:latin typeface="Arial"/>
                          <a:cs typeface="Arial"/>
                        </a:rPr>
                      </a:br>
                      <a:r>
                        <a:rPr lang="en-US" sz="2400" noProof="0" dirty="0">
                          <a:solidFill>
                            <a:srgbClr val="D9D9D9"/>
                          </a:solidFill>
                          <a:latin typeface="Arial"/>
                          <a:cs typeface="Arial"/>
                        </a:rPr>
                        <a:t>Go to </a:t>
                      </a:r>
                      <a:r>
                        <a:rPr lang="en-US" sz="2400" noProof="0" dirty="0" err="1">
                          <a:solidFill>
                            <a:srgbClr val="FFC000"/>
                          </a:solidFill>
                          <a:latin typeface="Arial"/>
                          <a:cs typeface="Arial"/>
                        </a:rPr>
                        <a:t>PosterPresentations.com</a:t>
                      </a:r>
                      <a:r>
                        <a:rPr lang="en-US" sz="2400" noProof="0" dirty="0">
                          <a:solidFill>
                            <a:srgbClr val="D9D9D9"/>
                          </a:solidFill>
                          <a:latin typeface="Arial"/>
                          <a:cs typeface="Arial"/>
                        </a:rPr>
                        <a:t> for more information.</a:t>
                      </a:r>
                    </a:p>
                  </a:txBody>
                  <a:tcPr marL="182880" marT="137160">
                    <a:solidFill>
                      <a:srgbClr val="01010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r h="1354778">
                <a:tc gridSpan="3">
                  <a:txBody>
                    <a:bodyPr/>
                    <a:lstStyle/>
                    <a:p>
                      <a:endParaRPr lang="en-US" sz="2400" dirty="0">
                        <a:solidFill>
                          <a:srgbClr val="1F3A4E"/>
                        </a:solidFill>
                      </a:endParaRPr>
                    </a:p>
                  </a:txBody>
                  <a:tcPr marL="182880" marT="137160">
                    <a:blipFill dpi="0" rotWithShape="1">
                      <a:blip r:embed="rId11">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r h="3212204">
                <a:tc>
                  <a:txBody>
                    <a:bodyPr/>
                    <a:lstStyle/>
                    <a:p>
                      <a:pPr>
                        <a:lnSpc>
                          <a:spcPts val="2600"/>
                        </a:lnSpc>
                      </a:pPr>
                      <a:r>
                        <a:rPr lang="en-US" sz="2000" dirty="0">
                          <a:solidFill>
                            <a:schemeClr val="bg1">
                              <a:lumMod val="85000"/>
                            </a:schemeClr>
                          </a:solidFill>
                          <a:latin typeface="Arial"/>
                          <a:cs typeface="Arial"/>
                        </a:rPr>
                        <a:t>© 2019</a:t>
                      </a:r>
                      <a:r>
                        <a:rPr lang="en-US" sz="2000" baseline="0" dirty="0">
                          <a:solidFill>
                            <a:schemeClr val="bg1">
                              <a:lumMod val="85000"/>
                            </a:schemeClr>
                          </a:solidFill>
                          <a:latin typeface="Arial"/>
                          <a:cs typeface="Arial"/>
                        </a:rPr>
                        <a:t> </a:t>
                      </a:r>
                      <a:r>
                        <a:rPr lang="en-US" sz="2000" dirty="0" err="1">
                          <a:solidFill>
                            <a:schemeClr val="bg1">
                              <a:lumMod val="85000"/>
                            </a:schemeClr>
                          </a:solidFill>
                          <a:latin typeface="Arial"/>
                          <a:cs typeface="Arial"/>
                        </a:rPr>
                        <a:t>PosterPresentations.com</a:t>
                      </a:r>
                      <a:br>
                        <a:rPr lang="en-US" sz="2000" dirty="0">
                          <a:solidFill>
                            <a:schemeClr val="bg1">
                              <a:lumMod val="85000"/>
                            </a:schemeClr>
                          </a:solidFill>
                          <a:latin typeface="Arial"/>
                          <a:cs typeface="Arial"/>
                        </a:rPr>
                      </a:br>
                      <a:r>
                        <a:rPr lang="en-US" sz="2000" dirty="0">
                          <a:solidFill>
                            <a:schemeClr val="bg1">
                              <a:lumMod val="85000"/>
                            </a:schemeClr>
                          </a:solidFill>
                          <a:latin typeface="Arial"/>
                          <a:cs typeface="Arial"/>
                        </a:rPr>
                        <a:t>2117 Fourth Street ,</a:t>
                      </a:r>
                      <a:r>
                        <a:rPr lang="en-US" sz="2000" baseline="0" dirty="0">
                          <a:solidFill>
                            <a:schemeClr val="bg1">
                              <a:lumMod val="85000"/>
                            </a:schemeClr>
                          </a:solidFill>
                          <a:latin typeface="Arial"/>
                          <a:cs typeface="Arial"/>
                        </a:rPr>
                        <a:t> STE C        </a:t>
                      </a:r>
                    </a:p>
                    <a:p>
                      <a:pPr>
                        <a:lnSpc>
                          <a:spcPts val="2600"/>
                        </a:lnSpc>
                      </a:pPr>
                      <a:r>
                        <a:rPr lang="en-US" sz="2000" baseline="0" dirty="0">
                          <a:solidFill>
                            <a:schemeClr val="bg1">
                              <a:lumMod val="85000"/>
                            </a:schemeClr>
                          </a:solidFill>
                          <a:latin typeface="Arial"/>
                          <a:cs typeface="Arial"/>
                        </a:rPr>
                        <a:t>Berkeley CA 94710 USA</a:t>
                      </a:r>
                      <a:endParaRPr lang="en-US" sz="2000" dirty="0">
                        <a:solidFill>
                          <a:schemeClr val="bg1">
                            <a:lumMod val="85000"/>
                          </a:schemeClr>
                        </a:solidFill>
                        <a:latin typeface="Arial"/>
                        <a:cs typeface="Arial"/>
                      </a:endParaRPr>
                    </a:p>
                  </a:txBody>
                  <a:tcPr marL="182880" marT="137160">
                    <a:solidFill>
                      <a:srgbClr val="010101"/>
                    </a:solidFill>
                  </a:tcPr>
                </a:tc>
                <a:tc gridSpan="2">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dirty="0">
                          <a:solidFill>
                            <a:srgbClr val="D0D0D0"/>
                          </a:solidFill>
                          <a:latin typeface="Arial"/>
                          <a:cs typeface="Arial"/>
                        </a:rPr>
                        <a:t>For complete tutorials</a:t>
                      </a:r>
                      <a:r>
                        <a:rPr lang="en-US" sz="2400" b="1" baseline="0" dirty="0">
                          <a:solidFill>
                            <a:srgbClr val="D0D0D0"/>
                          </a:solidFill>
                          <a:latin typeface="Arial"/>
                          <a:cs typeface="Arial"/>
                        </a:rPr>
                        <a:t> visit:</a:t>
                      </a:r>
                    </a:p>
                    <a:p>
                      <a:pPr marL="0" marR="0" indent="0" algn="l" defTabSz="4388900" rtl="0" eaLnBrk="1" fontAlgn="auto" latinLnBrk="0" hangingPunct="1">
                        <a:lnSpc>
                          <a:spcPct val="100000"/>
                        </a:lnSpc>
                        <a:spcBef>
                          <a:spcPts val="0"/>
                        </a:spcBef>
                        <a:spcAft>
                          <a:spcPts val="0"/>
                        </a:spcAft>
                        <a:buClrTx/>
                        <a:buSzTx/>
                        <a:buFontTx/>
                        <a:buNone/>
                        <a:tabLst/>
                        <a:defRPr/>
                      </a:pPr>
                      <a:r>
                        <a:rPr lang="en-US" sz="1800" b="1" dirty="0">
                          <a:solidFill>
                            <a:srgbClr val="FFC000"/>
                          </a:solidFill>
                          <a:latin typeface="Arial"/>
                          <a:cs typeface="Arial"/>
                        </a:rPr>
                        <a:t>https://</a:t>
                      </a:r>
                      <a:r>
                        <a:rPr lang="en-US" sz="1800" b="1" dirty="0" err="1">
                          <a:solidFill>
                            <a:srgbClr val="FFC000"/>
                          </a:solidFill>
                          <a:latin typeface="Arial"/>
                          <a:cs typeface="Arial"/>
                        </a:rPr>
                        <a:t>www.posterpresentations.com</a:t>
                      </a:r>
                      <a:r>
                        <a:rPr lang="en-US" sz="1800" b="1" dirty="0">
                          <a:solidFill>
                            <a:srgbClr val="FFC000"/>
                          </a:solidFill>
                          <a:latin typeface="Arial"/>
                          <a:cs typeface="Arial"/>
                        </a:rPr>
                        <a:t>/</a:t>
                      </a:r>
                      <a:r>
                        <a:rPr lang="en-US" sz="1800" b="1" dirty="0" err="1">
                          <a:solidFill>
                            <a:srgbClr val="FFC000"/>
                          </a:solidFill>
                          <a:latin typeface="Arial"/>
                          <a:cs typeface="Arial"/>
                        </a:rPr>
                        <a:t>helpdesk.html</a:t>
                      </a:r>
                      <a:endParaRPr lang="en-US" sz="1800" dirty="0">
                        <a:solidFill>
                          <a:schemeClr val="bg1">
                            <a:lumMod val="85000"/>
                          </a:schemeClr>
                        </a:solidFill>
                        <a:latin typeface="Arial"/>
                        <a:cs typeface="Arial"/>
                      </a:endParaRPr>
                    </a:p>
                  </a:txBody>
                  <a:tcPr marL="182880" marT="137160">
                    <a:solidFill>
                      <a:srgbClr val="010101"/>
                    </a:solidFill>
                  </a:tcPr>
                </a:tc>
                <a:tc hMerge="1">
                  <a:txBody>
                    <a:bodyPr/>
                    <a:lstStyle/>
                    <a:p>
                      <a:endParaRPr lang="en-US"/>
                    </a:p>
                  </a:txBody>
                  <a:tcPr/>
                </a:tc>
                <a:extLst>
                  <a:ext uri="{0D108BD9-81ED-4DB2-BD59-A6C34878D82A}">
                    <a16:rowId xmlns:a16="http://schemas.microsoft.com/office/drawing/2014/main" val="10009"/>
                  </a:ext>
                </a:extLst>
              </a:tr>
            </a:tbl>
          </a:graphicData>
        </a:graphic>
      </p:graphicFrame>
    </p:spTree>
  </p:cSld>
  <p:clrMap bg1="lt1" tx1="dk1" bg2="lt2" tx2="dk2" accent1="accent1" accent2="accent2" accent3="accent3" accent4="accent4" accent5="accent5" accent6="accent6" hlink="hlink" folHlink="folHlink"/>
  <p:sldLayoutIdLst>
    <p:sldLayoutId id="2147483652" r:id="rId1"/>
  </p:sldLayoutIdLst>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 name="Text Box 14"/>
          <p:cNvSpPr txBox="1">
            <a:spLocks noChangeArrowheads="1"/>
          </p:cNvSpPr>
          <p:nvPr/>
        </p:nvSpPr>
        <p:spPr bwMode="auto">
          <a:xfrm>
            <a:off x="1567305" y="32390910"/>
            <a:ext cx="2514600" cy="341436"/>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500" b="1" dirty="0">
                <a:solidFill>
                  <a:schemeClr val="bg1">
                    <a:lumMod val="75000"/>
                  </a:schemeClr>
                </a:solidFill>
                <a:latin typeface="Arial" charset="0"/>
              </a:rPr>
              <a:t>RESEARCH POSTER PRESENTATION DESIGN © 2022</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spTree>
    <p:extLst>
      <p:ext uri="{BB962C8B-B14F-4D97-AF65-F5344CB8AC3E}">
        <p14:creationId xmlns:p14="http://schemas.microsoft.com/office/powerpoint/2010/main" val="717728416"/>
      </p:ext>
    </p:extLst>
  </p:cSld>
  <p:clrMap bg1="lt1" tx1="dk1" bg2="lt2" tx2="dk2" accent1="accent1" accent2="accent2" accent3="accent3" accent4="accent4" accent5="accent5" accent6="accent6" hlink="hlink" folHlink="folHlink"/>
  <p:sldLayoutIdLst>
    <p:sldLayoutId id="2147483654" r:id="rId1"/>
  </p:sldLayoutIdLst>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039B15A-A5D0-CCF3-5253-13C72B1D5BE0}"/>
              </a:ext>
            </a:extLst>
          </p:cNvPr>
          <p:cNvSpPr>
            <a:spLocks noGrp="1"/>
          </p:cNvSpPr>
          <p:nvPr>
            <p:ph type="body" sz="quarter" idx="10"/>
          </p:nvPr>
        </p:nvSpPr>
        <p:spPr>
          <a:xfrm>
            <a:off x="423392" y="10000123"/>
            <a:ext cx="10056813" cy="16773800"/>
          </a:xfrm>
        </p:spPr>
        <p:txBody>
          <a:bodyPr/>
          <a:lstStyle/>
          <a:p>
            <a:r>
              <a:rPr lang="en-US" sz="4400" b="1" dirty="0"/>
              <a:t>Centre for Geographic Analysis</a:t>
            </a:r>
            <a:r>
              <a:rPr lang="en-US" sz="4400" dirty="0"/>
              <a:t> supports research and teaching across all disciplines in Harvard as they relate to geospatial technology and methods. Geospatial Data Science/Big Data at CGA </a:t>
            </a:r>
          </a:p>
          <a:p>
            <a:r>
              <a:rPr lang="en-US" sz="4400" dirty="0"/>
              <a:t>has the following objectives:</a:t>
            </a:r>
          </a:p>
          <a:p>
            <a:endParaRPr lang="en-US" sz="4400" b="1" dirty="0"/>
          </a:p>
          <a:p>
            <a:r>
              <a:rPr lang="en-US" sz="4400" b="1" dirty="0"/>
              <a:t>Analyze: </a:t>
            </a:r>
            <a:r>
              <a:rPr lang="en-US" sz="4400" dirty="0"/>
              <a:t>Develop tools/methods to analyze Geospatial </a:t>
            </a:r>
            <a:r>
              <a:rPr lang="en-US" sz="4400" b="1" dirty="0"/>
              <a:t>big data </a:t>
            </a:r>
            <a:br>
              <a:rPr lang="en-US" sz="4400" b="1" dirty="0"/>
            </a:br>
            <a:endParaRPr lang="en-US" sz="4400" b="1" dirty="0"/>
          </a:p>
          <a:p>
            <a:r>
              <a:rPr lang="en-US" sz="4400" b="1" dirty="0"/>
              <a:t>Scale: </a:t>
            </a:r>
            <a:r>
              <a:rPr lang="en-US" sz="4400" dirty="0"/>
              <a:t>Use compute resources to scale geospatial </a:t>
            </a:r>
            <a:r>
              <a:rPr lang="en-US" sz="4400" b="1" dirty="0"/>
              <a:t>processes</a:t>
            </a:r>
            <a:r>
              <a:rPr lang="en-US" sz="4400" dirty="0"/>
              <a:t> on big data</a:t>
            </a:r>
            <a:br>
              <a:rPr lang="en-US" sz="4400" dirty="0"/>
            </a:br>
            <a:endParaRPr lang="en-US" sz="4400" b="1" dirty="0"/>
          </a:p>
          <a:p>
            <a:r>
              <a:rPr lang="en-US" sz="4400" b="1" dirty="0"/>
              <a:t>Visualize: </a:t>
            </a:r>
            <a:r>
              <a:rPr lang="en-US" sz="4400" dirty="0"/>
              <a:t>Develop platforms to visualize the </a:t>
            </a:r>
            <a:r>
              <a:rPr lang="en-US" sz="4400" b="1" dirty="0"/>
              <a:t>results</a:t>
            </a:r>
            <a:r>
              <a:rPr lang="en-US" sz="4400" dirty="0"/>
              <a:t> of big data processing</a:t>
            </a:r>
          </a:p>
          <a:p>
            <a:endParaRPr lang="en-US" sz="4400" dirty="0"/>
          </a:p>
          <a:p>
            <a:endParaRPr lang="en-US" sz="4400" dirty="0"/>
          </a:p>
          <a:p>
            <a:r>
              <a:rPr lang="en-US" sz="4400" dirty="0"/>
              <a:t> </a:t>
            </a:r>
          </a:p>
          <a:p>
            <a:endParaRPr lang="en-US" dirty="0"/>
          </a:p>
        </p:txBody>
      </p:sp>
      <p:sp>
        <p:nvSpPr>
          <p:cNvPr id="3" name="Text Placeholder 2">
            <a:extLst>
              <a:ext uri="{FF2B5EF4-FFF2-40B4-BE49-F238E27FC236}">
                <a16:creationId xmlns:a16="http://schemas.microsoft.com/office/drawing/2014/main" id="{ABF601BF-2A5B-5C56-BF98-D57CC5FA7615}"/>
              </a:ext>
            </a:extLst>
          </p:cNvPr>
          <p:cNvSpPr>
            <a:spLocks noGrp="1"/>
          </p:cNvSpPr>
          <p:nvPr>
            <p:ph type="body" sz="quarter" idx="11"/>
          </p:nvPr>
        </p:nvSpPr>
        <p:spPr>
          <a:xfrm>
            <a:off x="477827" y="5000109"/>
            <a:ext cx="9677781" cy="615545"/>
          </a:xfrm>
        </p:spPr>
        <p:txBody>
          <a:bodyPr/>
          <a:lstStyle/>
          <a:p>
            <a:r>
              <a:rPr lang="en-US" dirty="0"/>
              <a:t>Introduction</a:t>
            </a:r>
          </a:p>
        </p:txBody>
      </p:sp>
      <p:sp>
        <p:nvSpPr>
          <p:cNvPr id="4" name="Text Placeholder 3">
            <a:extLst>
              <a:ext uri="{FF2B5EF4-FFF2-40B4-BE49-F238E27FC236}">
                <a16:creationId xmlns:a16="http://schemas.microsoft.com/office/drawing/2014/main" id="{2FA128F3-6A57-DD54-BC55-ABC7987AB417}"/>
              </a:ext>
            </a:extLst>
          </p:cNvPr>
          <p:cNvSpPr>
            <a:spLocks noGrp="1"/>
          </p:cNvSpPr>
          <p:nvPr>
            <p:ph type="body" sz="quarter" idx="20"/>
          </p:nvPr>
        </p:nvSpPr>
        <p:spPr>
          <a:xfrm>
            <a:off x="12035596" y="5110818"/>
            <a:ext cx="21127251" cy="920083"/>
          </a:xfrm>
        </p:spPr>
        <p:txBody>
          <a:bodyPr/>
          <a:lstStyle/>
          <a:p>
            <a:r>
              <a:rPr lang="en-US" dirty="0"/>
              <a:t>Billion Object Platform</a:t>
            </a:r>
          </a:p>
        </p:txBody>
      </p:sp>
      <p:sp>
        <p:nvSpPr>
          <p:cNvPr id="9" name="Text Placeholder 8">
            <a:extLst>
              <a:ext uri="{FF2B5EF4-FFF2-40B4-BE49-F238E27FC236}">
                <a16:creationId xmlns:a16="http://schemas.microsoft.com/office/drawing/2014/main" id="{109607D9-8986-46BB-4981-8DFFD1929625}"/>
              </a:ext>
            </a:extLst>
          </p:cNvPr>
          <p:cNvSpPr>
            <a:spLocks noGrp="1"/>
          </p:cNvSpPr>
          <p:nvPr>
            <p:ph type="body" sz="quarter" idx="25"/>
          </p:nvPr>
        </p:nvSpPr>
        <p:spPr>
          <a:xfrm>
            <a:off x="33675324" y="5267988"/>
            <a:ext cx="9761986" cy="668677"/>
          </a:xfrm>
        </p:spPr>
        <p:txBody>
          <a:bodyPr/>
          <a:lstStyle/>
          <a:p>
            <a:r>
              <a:rPr lang="en-US" dirty="0"/>
              <a:t>Use Cases</a:t>
            </a:r>
          </a:p>
        </p:txBody>
      </p:sp>
      <p:sp>
        <p:nvSpPr>
          <p:cNvPr id="15" name="Text Placeholder 14">
            <a:extLst>
              <a:ext uri="{FF2B5EF4-FFF2-40B4-BE49-F238E27FC236}">
                <a16:creationId xmlns:a16="http://schemas.microsoft.com/office/drawing/2014/main" id="{AD1D784A-4141-28D6-4A5F-930A6B66176C}"/>
              </a:ext>
            </a:extLst>
          </p:cNvPr>
          <p:cNvSpPr>
            <a:spLocks noGrp="1"/>
          </p:cNvSpPr>
          <p:nvPr>
            <p:ph type="body" sz="quarter" idx="96"/>
          </p:nvPr>
        </p:nvSpPr>
        <p:spPr>
          <a:xfrm>
            <a:off x="12035595" y="5936665"/>
            <a:ext cx="21067776" cy="5336823"/>
          </a:xfrm>
        </p:spPr>
        <p:txBody>
          <a:bodyPr/>
          <a:lstStyle/>
          <a:p>
            <a:r>
              <a:rPr lang="en-US" sz="4400" dirty="0"/>
              <a:t>Harvard Center for Geographic Analysis (CGA) has developed a prototype </a:t>
            </a:r>
            <a:r>
              <a:rPr lang="en-US" sz="4400" dirty="0" err="1"/>
              <a:t>spatio</a:t>
            </a:r>
            <a:r>
              <a:rPr lang="en-US" sz="4400" dirty="0"/>
              <a:t>-temporal visualization platform dubbed "the BOP" (</a:t>
            </a:r>
            <a:r>
              <a:rPr lang="en-US" sz="4400" b="1" dirty="0"/>
              <a:t>Billion Object Platform</a:t>
            </a:r>
            <a:r>
              <a:rPr lang="en-US" sz="4400" dirty="0"/>
              <a:t>). The main goal is to lower barriers for scholars who wish to access large, streaming, </a:t>
            </a:r>
            <a:r>
              <a:rPr lang="en-US" sz="4400" dirty="0" err="1"/>
              <a:t>spatio</a:t>
            </a:r>
            <a:r>
              <a:rPr lang="en-US" sz="4400" dirty="0"/>
              <a:t>-temporal datasets by addressing a basic limitation of geospatial platforms when it comes to interactive visualization of billions of features.</a:t>
            </a:r>
          </a:p>
          <a:p>
            <a:endParaRPr lang="en-US" sz="4400" dirty="0"/>
          </a:p>
        </p:txBody>
      </p:sp>
      <p:sp>
        <p:nvSpPr>
          <p:cNvPr id="16" name="Text Placeholder 15">
            <a:extLst>
              <a:ext uri="{FF2B5EF4-FFF2-40B4-BE49-F238E27FC236}">
                <a16:creationId xmlns:a16="http://schemas.microsoft.com/office/drawing/2014/main" id="{0AD2DAE7-5392-D4F6-09BD-CBD3734582B2}"/>
              </a:ext>
            </a:extLst>
          </p:cNvPr>
          <p:cNvSpPr>
            <a:spLocks noGrp="1"/>
          </p:cNvSpPr>
          <p:nvPr>
            <p:ph type="body" sz="quarter" idx="150"/>
          </p:nvPr>
        </p:nvSpPr>
        <p:spPr>
          <a:xfrm>
            <a:off x="5932593" y="2505788"/>
            <a:ext cx="31998968" cy="1471172"/>
          </a:xfrm>
        </p:spPr>
        <p:txBody>
          <a:bodyPr/>
          <a:lstStyle/>
          <a:p>
            <a:r>
              <a:rPr lang="en-US" b="1" dirty="0"/>
              <a:t> Project Manager, Centre for Geographic Analysis, Harvard University</a:t>
            </a:r>
            <a:endParaRPr lang="en-US" dirty="0"/>
          </a:p>
          <a:p>
            <a:br>
              <a:rPr lang="en-US" dirty="0"/>
            </a:br>
            <a:endParaRPr lang="en-US" dirty="0"/>
          </a:p>
        </p:txBody>
      </p:sp>
      <p:sp>
        <p:nvSpPr>
          <p:cNvPr id="17" name="Text Placeholder 16">
            <a:extLst>
              <a:ext uri="{FF2B5EF4-FFF2-40B4-BE49-F238E27FC236}">
                <a16:creationId xmlns:a16="http://schemas.microsoft.com/office/drawing/2014/main" id="{AAE1D3A5-28F2-B404-D4C7-47EB988D933E}"/>
              </a:ext>
            </a:extLst>
          </p:cNvPr>
          <p:cNvSpPr>
            <a:spLocks noGrp="1"/>
          </p:cNvSpPr>
          <p:nvPr>
            <p:ph type="body" sz="quarter" idx="151"/>
          </p:nvPr>
        </p:nvSpPr>
        <p:spPr/>
        <p:txBody>
          <a:bodyPr/>
          <a:lstStyle/>
          <a:p>
            <a:r>
              <a:rPr lang="en-US" dirty="0"/>
              <a:t>Devika Kakkar</a:t>
            </a:r>
          </a:p>
        </p:txBody>
      </p:sp>
      <p:sp>
        <p:nvSpPr>
          <p:cNvPr id="18" name="Text Placeholder 17">
            <a:extLst>
              <a:ext uri="{FF2B5EF4-FFF2-40B4-BE49-F238E27FC236}">
                <a16:creationId xmlns:a16="http://schemas.microsoft.com/office/drawing/2014/main" id="{12CD0C50-C7FD-6047-8A81-F714D190A0F7}"/>
              </a:ext>
            </a:extLst>
          </p:cNvPr>
          <p:cNvSpPr>
            <a:spLocks noGrp="1"/>
          </p:cNvSpPr>
          <p:nvPr>
            <p:ph type="body" sz="quarter" idx="153"/>
          </p:nvPr>
        </p:nvSpPr>
        <p:spPr>
          <a:xfrm>
            <a:off x="5932593" y="465813"/>
            <a:ext cx="31998968" cy="923330"/>
          </a:xfrm>
        </p:spPr>
        <p:txBody>
          <a:bodyPr/>
          <a:lstStyle/>
          <a:p>
            <a:r>
              <a:rPr lang="en-US" dirty="0"/>
              <a:t>Enabling Geospatial Research using High-Performance Computing</a:t>
            </a:r>
          </a:p>
        </p:txBody>
      </p:sp>
      <p:pic>
        <p:nvPicPr>
          <p:cNvPr id="1030" name="Picture 6" descr="Partners | The F(o)und Project">
            <a:extLst>
              <a:ext uri="{FF2B5EF4-FFF2-40B4-BE49-F238E27FC236}">
                <a16:creationId xmlns:a16="http://schemas.microsoft.com/office/drawing/2014/main" id="{377A0571-7A2E-A449-B0A5-A5124BC72A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0899" y="6638803"/>
            <a:ext cx="7953916" cy="283464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A planet in space&#10;&#10;Description automatically generated with low confidence">
            <a:extLst>
              <a:ext uri="{FF2B5EF4-FFF2-40B4-BE49-F238E27FC236}">
                <a16:creationId xmlns:a16="http://schemas.microsoft.com/office/drawing/2014/main" id="{E0A36055-E29E-C64C-9354-C3DD5C49AB7A}"/>
              </a:ext>
            </a:extLst>
          </p:cNvPr>
          <p:cNvPicPr>
            <a:picLocks noChangeAspect="1" noChangeArrowheads="1"/>
          </p:cNvPicPr>
          <p:nvPr/>
        </p:nvPicPr>
        <p:blipFill>
          <a:blip r:embed="rId3">
            <a:alphaModFix amt="71000"/>
            <a:extLst>
              <a:ext uri="{28A0092B-C50C-407E-A947-70E740481C1C}">
                <a14:useLocalDpi xmlns:a14="http://schemas.microsoft.com/office/drawing/2010/main" val="0"/>
              </a:ext>
            </a:extLst>
          </a:blip>
          <a:srcRect/>
          <a:stretch>
            <a:fillRect/>
          </a:stretch>
        </p:blipFill>
        <p:spPr bwMode="auto">
          <a:xfrm>
            <a:off x="633347" y="24523773"/>
            <a:ext cx="9522261" cy="6647881"/>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reflection stA="98000" endPos="0" dir="5400000" sy="-100000" algn="bl" rotWithShape="0"/>
          </a:effectLst>
        </p:spPr>
      </p:pic>
      <p:pic>
        <p:nvPicPr>
          <p:cNvPr id="1036" name="Picture 12" descr="https://lh4.googleusercontent.com/AXODelHCqYCIV6TA4CrrnqC6rK-U-njiDzDu8BI51SbJCfb9kIjviWcMHgGJJLcVfNvxVnwSdqSVGMwb3pBKtSmHkFjCPhUgIMiwYVjSzHXTJR4dDwu3D1_OBAAaXoU8wL5fLbJ4h4eV3vGFHS_2bqxtiHd2N2T2LUwlxMfJAw1kBMAvLHlF4wj-UlwnV1Q=s2048">
            <a:extLst>
              <a:ext uri="{FF2B5EF4-FFF2-40B4-BE49-F238E27FC236}">
                <a16:creationId xmlns:a16="http://schemas.microsoft.com/office/drawing/2014/main" id="{F8ECF888-877F-3C42-AEE4-92BC2C21D0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25420" y="10444996"/>
            <a:ext cx="16678656" cy="10424160"/>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89473CFE-B718-1340-BF89-8962D3BA6035}"/>
              </a:ext>
            </a:extLst>
          </p:cNvPr>
          <p:cNvSpPr/>
          <p:nvPr/>
        </p:nvSpPr>
        <p:spPr>
          <a:xfrm>
            <a:off x="21728233" y="15751314"/>
            <a:ext cx="434734" cy="1415772"/>
          </a:xfrm>
          <a:prstGeom prst="rect">
            <a:avLst/>
          </a:prstGeom>
        </p:spPr>
        <p:txBody>
          <a:bodyPr wrap="none">
            <a:spAutoFit/>
          </a:bodyPr>
          <a:lstStyle/>
          <a:p>
            <a:r>
              <a:rPr lang="en-US" dirty="0"/>
              <a:t> </a:t>
            </a:r>
          </a:p>
        </p:txBody>
      </p:sp>
      <p:pic>
        <p:nvPicPr>
          <p:cNvPr id="32" name="Picture 31">
            <a:extLst>
              <a:ext uri="{FF2B5EF4-FFF2-40B4-BE49-F238E27FC236}">
                <a16:creationId xmlns:a16="http://schemas.microsoft.com/office/drawing/2014/main" id="{35202BC0-DA02-4744-BEA9-76D0B3F2B0E6}"/>
              </a:ext>
            </a:extLst>
          </p:cNvPr>
          <p:cNvPicPr>
            <a:picLocks noChangeAspect="1"/>
          </p:cNvPicPr>
          <p:nvPr/>
        </p:nvPicPr>
        <p:blipFill rotWithShape="1">
          <a:blip r:embed="rId5">
            <a:extLst>
              <a:ext uri="{28A0092B-C50C-407E-A947-70E740481C1C}">
                <a14:useLocalDpi xmlns:a14="http://schemas.microsoft.com/office/drawing/2010/main" val="0"/>
              </a:ext>
            </a:extLst>
          </a:blip>
          <a:srcRect l="24827" t="40871" r="14101" b="23484"/>
          <a:stretch/>
        </p:blipFill>
        <p:spPr>
          <a:xfrm>
            <a:off x="14425420" y="25985376"/>
            <a:ext cx="15040360" cy="5486400"/>
          </a:xfrm>
          <a:prstGeom prst="rect">
            <a:avLst/>
          </a:prstGeom>
        </p:spPr>
      </p:pic>
      <p:sp>
        <p:nvSpPr>
          <p:cNvPr id="39" name="Text Placeholder 3">
            <a:extLst>
              <a:ext uri="{FF2B5EF4-FFF2-40B4-BE49-F238E27FC236}">
                <a16:creationId xmlns:a16="http://schemas.microsoft.com/office/drawing/2014/main" id="{56FE1E2A-2F1B-164A-8282-5B972A715074}"/>
              </a:ext>
            </a:extLst>
          </p:cNvPr>
          <p:cNvSpPr txBox="1">
            <a:spLocks/>
          </p:cNvSpPr>
          <p:nvPr/>
        </p:nvSpPr>
        <p:spPr>
          <a:xfrm>
            <a:off x="12095071" y="21186766"/>
            <a:ext cx="21067776" cy="615545"/>
          </a:xfrm>
          <a:prstGeom prst="rect">
            <a:avLst/>
          </a:prstGeom>
          <a:solidFill>
            <a:schemeClr val="accent5">
              <a:lumMod val="50000"/>
            </a:schemeClr>
          </a:solidFill>
        </p:spPr>
        <p:txBody>
          <a:bodyPr wrap="square" lIns="91436" tIns="91436" rIns="91436" bIns="91436" anchor="t" anchorCtr="0">
            <a:spAutoFit/>
          </a:bodyPr>
          <a:lstStyle>
            <a:lvl1pPr marL="0" indent="0" algn="ctr" defTabSz="4388900" rtl="0" eaLnBrk="1" latinLnBrk="0" hangingPunct="1">
              <a:spcBef>
                <a:spcPct val="20000"/>
              </a:spcBef>
              <a:buFont typeface="Arial" pitchFamily="34" charset="0"/>
              <a:buNone/>
              <a:defRPr sz="2800" b="1" u="none" kern="1200" baseline="0">
                <a:solidFill>
                  <a:schemeClr val="bg1"/>
                </a:solidFill>
                <a:latin typeface="Century Gothic" panose="020B0502020202020204" pitchFamily="34" charset="0"/>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a:lstStyle>
          <a:p>
            <a:r>
              <a:rPr lang="en-US" dirty="0"/>
              <a:t>Architecture</a:t>
            </a:r>
          </a:p>
        </p:txBody>
      </p:sp>
      <p:sp>
        <p:nvSpPr>
          <p:cNvPr id="42" name="Text Placeholder 14">
            <a:extLst>
              <a:ext uri="{FF2B5EF4-FFF2-40B4-BE49-F238E27FC236}">
                <a16:creationId xmlns:a16="http://schemas.microsoft.com/office/drawing/2014/main" id="{1B9940B5-9255-AD46-A059-993ABF9C499C}"/>
              </a:ext>
            </a:extLst>
          </p:cNvPr>
          <p:cNvSpPr txBox="1">
            <a:spLocks/>
          </p:cNvSpPr>
          <p:nvPr/>
        </p:nvSpPr>
        <p:spPr>
          <a:xfrm>
            <a:off x="12035596" y="21907035"/>
            <a:ext cx="21067776" cy="3847185"/>
          </a:xfrm>
          <a:prstGeom prst="rect">
            <a:avLst/>
          </a:prstGeom>
        </p:spPr>
        <p:txBody>
          <a:bodyPr wrap="square" lIns="228589" tIns="228589" rIns="228589" bIns="228589" anchor="t" anchorCtr="0">
            <a:spAutoFit/>
          </a:bodyPr>
          <a:lstStyle>
            <a:lvl1pPr marL="0" indent="0" algn="l" defTabSz="4388900" rtl="0" eaLnBrk="1" latinLnBrk="0" hangingPunct="1">
              <a:spcBef>
                <a:spcPct val="20000"/>
              </a:spcBef>
              <a:buFont typeface="Arial" pitchFamily="34" charset="0"/>
              <a:buNone/>
              <a:defRPr sz="1800" kern="1200">
                <a:solidFill>
                  <a:schemeClr val="accent5">
                    <a:lumMod val="50000"/>
                  </a:schemeClr>
                </a:solidFill>
                <a:latin typeface="Century Gothic" panose="020B0502020202020204" pitchFamily="34" charset="0"/>
                <a:ea typeface="+mn-ea"/>
                <a:cs typeface="Times New Roman" pitchFamily="18" charset="0"/>
              </a:defRPr>
            </a:lvl1pPr>
            <a:lvl2pPr marL="1485825" indent="-571471" algn="l" defTabSz="4388900" rtl="0" eaLnBrk="1" latinLnBrk="0" hangingPunct="1">
              <a:spcBef>
                <a:spcPct val="20000"/>
              </a:spcBef>
              <a:buFont typeface="Arial" pitchFamily="34" charset="0"/>
              <a:buChar char="–"/>
              <a:defRPr sz="2500" kern="1200">
                <a:solidFill>
                  <a:schemeClr val="tx1"/>
                </a:solidFill>
                <a:latin typeface="Trebuchet MS" pitchFamily="34" charset="0"/>
                <a:ea typeface="+mn-ea"/>
                <a:cs typeface="+mn-cs"/>
              </a:defRPr>
            </a:lvl2pPr>
            <a:lvl3pPr marL="2057297" indent="-571471" algn="l" defTabSz="4388900" rtl="0" eaLnBrk="1" latinLnBrk="0" hangingPunct="1">
              <a:spcBef>
                <a:spcPct val="20000"/>
              </a:spcBef>
              <a:buFont typeface="Arial" pitchFamily="34" charset="0"/>
              <a:buChar char="•"/>
              <a:defRPr sz="2500" kern="1200">
                <a:solidFill>
                  <a:schemeClr val="tx1"/>
                </a:solidFill>
                <a:latin typeface="Trebuchet MS" pitchFamily="34" charset="0"/>
                <a:ea typeface="+mn-ea"/>
                <a:cs typeface="+mn-cs"/>
              </a:defRPr>
            </a:lvl3pPr>
            <a:lvl4pPr marL="2685916" indent="-628619" algn="l" defTabSz="4388900" rtl="0" eaLnBrk="1" latinLnBrk="0" hangingPunct="1">
              <a:spcBef>
                <a:spcPct val="20000"/>
              </a:spcBef>
              <a:buFont typeface="Arial" pitchFamily="34" charset="0"/>
              <a:buChar char="–"/>
              <a:defRPr sz="2500" kern="1200">
                <a:solidFill>
                  <a:schemeClr val="tx1"/>
                </a:solidFill>
                <a:latin typeface="Trebuchet MS" pitchFamily="34" charset="0"/>
                <a:ea typeface="+mn-ea"/>
                <a:cs typeface="+mn-cs"/>
              </a:defRPr>
            </a:lvl4pPr>
            <a:lvl5pPr marL="3143093" indent="-457177" algn="l" defTabSz="4388900" rtl="0" eaLnBrk="1" latinLnBrk="0" hangingPunct="1">
              <a:spcBef>
                <a:spcPct val="20000"/>
              </a:spcBef>
              <a:buFont typeface="Arial" pitchFamily="34" charset="0"/>
              <a:buChar char="»"/>
              <a:defRPr sz="2500" kern="1200">
                <a:solidFill>
                  <a:schemeClr val="tx1"/>
                </a:solidFill>
                <a:latin typeface="Trebuchet MS" pitchFamily="34" charset="0"/>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a:lstStyle>
          <a:p>
            <a:r>
              <a:rPr lang="en-US" sz="4400" dirty="0"/>
              <a:t>The first instance of the BOP is loaded with the latest </a:t>
            </a:r>
            <a:r>
              <a:rPr lang="en-US" sz="4400" b="1" dirty="0"/>
              <a:t>1 billion </a:t>
            </a:r>
            <a:r>
              <a:rPr lang="en-US" sz="4400" dirty="0"/>
              <a:t>geo-tweets, and is fed a real-time stream of about </a:t>
            </a:r>
            <a:r>
              <a:rPr lang="en-US" sz="4400" b="1" dirty="0"/>
              <a:t>1 million tweets per day</a:t>
            </a:r>
            <a:r>
              <a:rPr lang="en-US" sz="4400" dirty="0"/>
              <a:t>. The geo-tweets are enriched with </a:t>
            </a:r>
            <a:r>
              <a:rPr lang="en-US" sz="4400" b="1" dirty="0"/>
              <a:t>sentiment</a:t>
            </a:r>
            <a:r>
              <a:rPr lang="en-US" sz="4400" dirty="0"/>
              <a:t> and </a:t>
            </a:r>
            <a:r>
              <a:rPr lang="en-US" sz="4400" b="1" dirty="0"/>
              <a:t>census/admin boundary </a:t>
            </a:r>
            <a:r>
              <a:rPr lang="en-US" sz="4400" dirty="0"/>
              <a:t>codes on their way into the system. The system is open source and is currently hosted on </a:t>
            </a:r>
            <a:r>
              <a:rPr lang="en-US" sz="4400" b="1" dirty="0"/>
              <a:t>New England Research Cloud (NERC)</a:t>
            </a:r>
            <a:r>
              <a:rPr lang="en-US" sz="4400" dirty="0"/>
              <a:t>.</a:t>
            </a:r>
          </a:p>
        </p:txBody>
      </p:sp>
      <p:pic>
        <p:nvPicPr>
          <p:cNvPr id="36" name="Picture 35">
            <a:extLst>
              <a:ext uri="{FF2B5EF4-FFF2-40B4-BE49-F238E27FC236}">
                <a16:creationId xmlns:a16="http://schemas.microsoft.com/office/drawing/2014/main" id="{5F4BF811-00F6-654E-829C-911B83436DE7}"/>
              </a:ext>
            </a:extLst>
          </p:cNvPr>
          <p:cNvPicPr>
            <a:picLocks noChangeAspect="1"/>
          </p:cNvPicPr>
          <p:nvPr/>
        </p:nvPicPr>
        <p:blipFill rotWithShape="1">
          <a:blip r:embed="rId6">
            <a:extLst>
              <a:ext uri="{28A0092B-C50C-407E-A947-70E740481C1C}">
                <a14:useLocalDpi xmlns:a14="http://schemas.microsoft.com/office/drawing/2010/main" val="0"/>
              </a:ext>
            </a:extLst>
          </a:blip>
          <a:srcRect l="23143" t="34997" r="44918" b="24663"/>
          <a:stretch/>
        </p:blipFill>
        <p:spPr>
          <a:xfrm>
            <a:off x="33162847" y="6030901"/>
            <a:ext cx="10425718" cy="8229600"/>
          </a:xfrm>
          <a:prstGeom prst="rect">
            <a:avLst/>
          </a:prstGeom>
        </p:spPr>
      </p:pic>
      <p:sp>
        <p:nvSpPr>
          <p:cNvPr id="53" name="Text Placeholder 8">
            <a:extLst>
              <a:ext uri="{FF2B5EF4-FFF2-40B4-BE49-F238E27FC236}">
                <a16:creationId xmlns:a16="http://schemas.microsoft.com/office/drawing/2014/main" id="{8478E977-7AFA-874A-BDEC-2C5E08F4FDD2}"/>
              </a:ext>
            </a:extLst>
          </p:cNvPr>
          <p:cNvSpPr txBox="1">
            <a:spLocks/>
          </p:cNvSpPr>
          <p:nvPr/>
        </p:nvSpPr>
        <p:spPr>
          <a:xfrm>
            <a:off x="33746859" y="23326846"/>
            <a:ext cx="9593128" cy="615545"/>
          </a:xfrm>
          <a:prstGeom prst="rect">
            <a:avLst/>
          </a:prstGeom>
          <a:solidFill>
            <a:schemeClr val="accent5">
              <a:lumMod val="50000"/>
            </a:schemeClr>
          </a:solidFill>
        </p:spPr>
        <p:txBody>
          <a:bodyPr wrap="square" lIns="91436" tIns="91436" rIns="91436" bIns="91436" anchor="t" anchorCtr="0">
            <a:spAutoFit/>
          </a:bodyPr>
          <a:lstStyle>
            <a:lvl1pPr marL="0" indent="0" algn="ctr" defTabSz="4388900" rtl="0" eaLnBrk="1" latinLnBrk="0" hangingPunct="1">
              <a:spcBef>
                <a:spcPct val="20000"/>
              </a:spcBef>
              <a:buFont typeface="Arial" pitchFamily="34" charset="0"/>
              <a:buNone/>
              <a:defRPr sz="2800" b="1" u="none" kern="1200" baseline="0">
                <a:solidFill>
                  <a:schemeClr val="bg1"/>
                </a:solidFill>
                <a:latin typeface="Century Gothic" panose="020B0502020202020204" pitchFamily="34" charset="0"/>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a:lstStyle>
          <a:p>
            <a:r>
              <a:rPr lang="en-US" dirty="0"/>
              <a:t>Acknowledgement</a:t>
            </a:r>
          </a:p>
        </p:txBody>
      </p:sp>
      <p:pic>
        <p:nvPicPr>
          <p:cNvPr id="46" name="Picture 45">
            <a:extLst>
              <a:ext uri="{FF2B5EF4-FFF2-40B4-BE49-F238E27FC236}">
                <a16:creationId xmlns:a16="http://schemas.microsoft.com/office/drawing/2014/main" id="{8F90AC29-A711-BE49-BC4F-84EE4ABAD96E}"/>
              </a:ext>
            </a:extLst>
          </p:cNvPr>
          <p:cNvPicPr>
            <a:picLocks noChangeAspect="1"/>
          </p:cNvPicPr>
          <p:nvPr/>
        </p:nvPicPr>
        <p:blipFill rotWithShape="1">
          <a:blip r:embed="rId6">
            <a:extLst>
              <a:ext uri="{28A0092B-C50C-407E-A947-70E740481C1C}">
                <a14:useLocalDpi xmlns:a14="http://schemas.microsoft.com/office/drawing/2010/main" val="0"/>
              </a:ext>
            </a:extLst>
          </a:blip>
          <a:srcRect l="55065" t="35314" r="10846" b="21086"/>
          <a:stretch/>
        </p:blipFill>
        <p:spPr>
          <a:xfrm>
            <a:off x="33675324" y="14773745"/>
            <a:ext cx="10295162" cy="8229600"/>
          </a:xfrm>
          <a:prstGeom prst="rect">
            <a:avLst/>
          </a:prstGeom>
        </p:spPr>
      </p:pic>
      <p:sp>
        <p:nvSpPr>
          <p:cNvPr id="56" name="Text Placeholder 14">
            <a:extLst>
              <a:ext uri="{FF2B5EF4-FFF2-40B4-BE49-F238E27FC236}">
                <a16:creationId xmlns:a16="http://schemas.microsoft.com/office/drawing/2014/main" id="{7E64A4C4-0837-204C-96B3-C9B4E451D5DB}"/>
              </a:ext>
            </a:extLst>
          </p:cNvPr>
          <p:cNvSpPr txBox="1">
            <a:spLocks/>
          </p:cNvSpPr>
          <p:nvPr/>
        </p:nvSpPr>
        <p:spPr>
          <a:xfrm>
            <a:off x="33735592" y="23840078"/>
            <a:ext cx="10155608" cy="3170076"/>
          </a:xfrm>
          <a:prstGeom prst="rect">
            <a:avLst/>
          </a:prstGeom>
        </p:spPr>
        <p:txBody>
          <a:bodyPr wrap="square" lIns="228589" tIns="228589" rIns="228589" bIns="228589" anchor="t" anchorCtr="0">
            <a:spAutoFit/>
          </a:bodyPr>
          <a:lstStyle>
            <a:lvl1pPr marL="0" indent="0" algn="l" defTabSz="4388900" rtl="0" eaLnBrk="1" latinLnBrk="0" hangingPunct="1">
              <a:spcBef>
                <a:spcPct val="20000"/>
              </a:spcBef>
              <a:buFont typeface="Arial" pitchFamily="34" charset="0"/>
              <a:buNone/>
              <a:defRPr sz="1800" kern="1200">
                <a:solidFill>
                  <a:schemeClr val="accent5">
                    <a:lumMod val="50000"/>
                  </a:schemeClr>
                </a:solidFill>
                <a:latin typeface="Century Gothic" panose="020B0502020202020204" pitchFamily="34" charset="0"/>
                <a:ea typeface="+mn-ea"/>
                <a:cs typeface="Times New Roman" pitchFamily="18" charset="0"/>
              </a:defRPr>
            </a:lvl1pPr>
            <a:lvl2pPr marL="1485825" indent="-571471" algn="l" defTabSz="4388900" rtl="0" eaLnBrk="1" latinLnBrk="0" hangingPunct="1">
              <a:spcBef>
                <a:spcPct val="20000"/>
              </a:spcBef>
              <a:buFont typeface="Arial" pitchFamily="34" charset="0"/>
              <a:buChar char="–"/>
              <a:defRPr sz="2500" kern="1200">
                <a:solidFill>
                  <a:schemeClr val="tx1"/>
                </a:solidFill>
                <a:latin typeface="Trebuchet MS" pitchFamily="34" charset="0"/>
                <a:ea typeface="+mn-ea"/>
                <a:cs typeface="+mn-cs"/>
              </a:defRPr>
            </a:lvl2pPr>
            <a:lvl3pPr marL="2057297" indent="-571471" algn="l" defTabSz="4388900" rtl="0" eaLnBrk="1" latinLnBrk="0" hangingPunct="1">
              <a:spcBef>
                <a:spcPct val="20000"/>
              </a:spcBef>
              <a:buFont typeface="Arial" pitchFamily="34" charset="0"/>
              <a:buChar char="•"/>
              <a:defRPr sz="2500" kern="1200">
                <a:solidFill>
                  <a:schemeClr val="tx1"/>
                </a:solidFill>
                <a:latin typeface="Trebuchet MS" pitchFamily="34" charset="0"/>
                <a:ea typeface="+mn-ea"/>
                <a:cs typeface="+mn-cs"/>
              </a:defRPr>
            </a:lvl3pPr>
            <a:lvl4pPr marL="2685916" indent="-628619" algn="l" defTabSz="4388900" rtl="0" eaLnBrk="1" latinLnBrk="0" hangingPunct="1">
              <a:spcBef>
                <a:spcPct val="20000"/>
              </a:spcBef>
              <a:buFont typeface="Arial" pitchFamily="34" charset="0"/>
              <a:buChar char="–"/>
              <a:defRPr sz="2500" kern="1200">
                <a:solidFill>
                  <a:schemeClr val="tx1"/>
                </a:solidFill>
                <a:latin typeface="Trebuchet MS" pitchFamily="34" charset="0"/>
                <a:ea typeface="+mn-ea"/>
                <a:cs typeface="+mn-cs"/>
              </a:defRPr>
            </a:lvl4pPr>
            <a:lvl5pPr marL="3143093" indent="-457177" algn="l" defTabSz="4388900" rtl="0" eaLnBrk="1" latinLnBrk="0" hangingPunct="1">
              <a:spcBef>
                <a:spcPct val="20000"/>
              </a:spcBef>
              <a:buFont typeface="Arial" pitchFamily="34" charset="0"/>
              <a:buChar char="»"/>
              <a:defRPr sz="2500" kern="1200">
                <a:solidFill>
                  <a:schemeClr val="tx1"/>
                </a:solidFill>
                <a:latin typeface="Trebuchet MS" pitchFamily="34" charset="0"/>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a:lstStyle>
          <a:p>
            <a:r>
              <a:rPr lang="en-US" sz="4400" dirty="0"/>
              <a:t>We would like to thank </a:t>
            </a:r>
            <a:r>
              <a:rPr lang="en-US" sz="4400" b="1" dirty="0"/>
              <a:t>New England Research Cloud </a:t>
            </a:r>
            <a:r>
              <a:rPr lang="en-US" sz="4400" dirty="0"/>
              <a:t>for their support. This work is supported by NSF Award #1841403.</a:t>
            </a:r>
          </a:p>
        </p:txBody>
      </p:sp>
      <p:sp>
        <p:nvSpPr>
          <p:cNvPr id="57" name="Text Placeholder 8">
            <a:extLst>
              <a:ext uri="{FF2B5EF4-FFF2-40B4-BE49-F238E27FC236}">
                <a16:creationId xmlns:a16="http://schemas.microsoft.com/office/drawing/2014/main" id="{C671C57B-994F-924D-A650-8037CF40CCC7}"/>
              </a:ext>
            </a:extLst>
          </p:cNvPr>
          <p:cNvSpPr txBox="1">
            <a:spLocks/>
          </p:cNvSpPr>
          <p:nvPr/>
        </p:nvSpPr>
        <p:spPr>
          <a:xfrm>
            <a:off x="33844182" y="27232169"/>
            <a:ext cx="9593128" cy="615545"/>
          </a:xfrm>
          <a:prstGeom prst="rect">
            <a:avLst/>
          </a:prstGeom>
          <a:solidFill>
            <a:schemeClr val="accent5">
              <a:lumMod val="50000"/>
            </a:schemeClr>
          </a:solidFill>
        </p:spPr>
        <p:txBody>
          <a:bodyPr wrap="square" lIns="91436" tIns="91436" rIns="91436" bIns="91436" anchor="t" anchorCtr="0">
            <a:spAutoFit/>
          </a:bodyPr>
          <a:lstStyle>
            <a:lvl1pPr marL="0" indent="0" algn="ctr" defTabSz="4388900" rtl="0" eaLnBrk="1" latinLnBrk="0" hangingPunct="1">
              <a:spcBef>
                <a:spcPct val="20000"/>
              </a:spcBef>
              <a:buFont typeface="Arial" pitchFamily="34" charset="0"/>
              <a:buNone/>
              <a:defRPr sz="2800" b="1" u="none" kern="1200" baseline="0">
                <a:solidFill>
                  <a:schemeClr val="bg1"/>
                </a:solidFill>
                <a:latin typeface="Century Gothic" panose="020B0502020202020204" pitchFamily="34" charset="0"/>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a:lstStyle>
          <a:p>
            <a:r>
              <a:rPr lang="en-US" dirty="0"/>
              <a:t>Contact</a:t>
            </a:r>
          </a:p>
        </p:txBody>
      </p:sp>
      <p:sp>
        <p:nvSpPr>
          <p:cNvPr id="58" name="Text Placeholder 14">
            <a:extLst>
              <a:ext uri="{FF2B5EF4-FFF2-40B4-BE49-F238E27FC236}">
                <a16:creationId xmlns:a16="http://schemas.microsoft.com/office/drawing/2014/main" id="{76809959-76E3-6C4E-82D2-34EF090A91B7}"/>
              </a:ext>
            </a:extLst>
          </p:cNvPr>
          <p:cNvSpPr txBox="1">
            <a:spLocks/>
          </p:cNvSpPr>
          <p:nvPr/>
        </p:nvSpPr>
        <p:spPr>
          <a:xfrm>
            <a:off x="33746859" y="28093900"/>
            <a:ext cx="10155608" cy="2628390"/>
          </a:xfrm>
          <a:prstGeom prst="rect">
            <a:avLst/>
          </a:prstGeom>
        </p:spPr>
        <p:txBody>
          <a:bodyPr wrap="square" lIns="228589" tIns="228589" rIns="228589" bIns="228589" anchor="t" anchorCtr="0">
            <a:spAutoFit/>
          </a:bodyPr>
          <a:lstStyle>
            <a:lvl1pPr marL="0" indent="0" algn="l" defTabSz="4388900" rtl="0" eaLnBrk="1" latinLnBrk="0" hangingPunct="1">
              <a:spcBef>
                <a:spcPct val="20000"/>
              </a:spcBef>
              <a:buFont typeface="Arial" pitchFamily="34" charset="0"/>
              <a:buNone/>
              <a:defRPr sz="1800" kern="1200">
                <a:solidFill>
                  <a:schemeClr val="accent5">
                    <a:lumMod val="50000"/>
                  </a:schemeClr>
                </a:solidFill>
                <a:latin typeface="Century Gothic" panose="020B0502020202020204" pitchFamily="34" charset="0"/>
                <a:ea typeface="+mn-ea"/>
                <a:cs typeface="Times New Roman" pitchFamily="18" charset="0"/>
              </a:defRPr>
            </a:lvl1pPr>
            <a:lvl2pPr marL="1485825" indent="-571471" algn="l" defTabSz="4388900" rtl="0" eaLnBrk="1" latinLnBrk="0" hangingPunct="1">
              <a:spcBef>
                <a:spcPct val="20000"/>
              </a:spcBef>
              <a:buFont typeface="Arial" pitchFamily="34" charset="0"/>
              <a:buChar char="–"/>
              <a:defRPr sz="2500" kern="1200">
                <a:solidFill>
                  <a:schemeClr val="tx1"/>
                </a:solidFill>
                <a:latin typeface="Trebuchet MS" pitchFamily="34" charset="0"/>
                <a:ea typeface="+mn-ea"/>
                <a:cs typeface="+mn-cs"/>
              </a:defRPr>
            </a:lvl2pPr>
            <a:lvl3pPr marL="2057297" indent="-571471" algn="l" defTabSz="4388900" rtl="0" eaLnBrk="1" latinLnBrk="0" hangingPunct="1">
              <a:spcBef>
                <a:spcPct val="20000"/>
              </a:spcBef>
              <a:buFont typeface="Arial" pitchFamily="34" charset="0"/>
              <a:buChar char="•"/>
              <a:defRPr sz="2500" kern="1200">
                <a:solidFill>
                  <a:schemeClr val="tx1"/>
                </a:solidFill>
                <a:latin typeface="Trebuchet MS" pitchFamily="34" charset="0"/>
                <a:ea typeface="+mn-ea"/>
                <a:cs typeface="+mn-cs"/>
              </a:defRPr>
            </a:lvl3pPr>
            <a:lvl4pPr marL="2685916" indent="-628619" algn="l" defTabSz="4388900" rtl="0" eaLnBrk="1" latinLnBrk="0" hangingPunct="1">
              <a:spcBef>
                <a:spcPct val="20000"/>
              </a:spcBef>
              <a:buFont typeface="Arial" pitchFamily="34" charset="0"/>
              <a:buChar char="–"/>
              <a:defRPr sz="2500" kern="1200">
                <a:solidFill>
                  <a:schemeClr val="tx1"/>
                </a:solidFill>
                <a:latin typeface="Trebuchet MS" pitchFamily="34" charset="0"/>
                <a:ea typeface="+mn-ea"/>
                <a:cs typeface="+mn-cs"/>
              </a:defRPr>
            </a:lvl4pPr>
            <a:lvl5pPr marL="3143093" indent="-457177" algn="l" defTabSz="4388900" rtl="0" eaLnBrk="1" latinLnBrk="0" hangingPunct="1">
              <a:spcBef>
                <a:spcPct val="20000"/>
              </a:spcBef>
              <a:buFont typeface="Arial" pitchFamily="34" charset="0"/>
              <a:buChar char="»"/>
              <a:defRPr sz="2500" kern="1200">
                <a:solidFill>
                  <a:schemeClr val="tx1"/>
                </a:solidFill>
                <a:latin typeface="Trebuchet MS" pitchFamily="34" charset="0"/>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a:lstStyle>
          <a:p>
            <a:r>
              <a:rPr lang="en-US" sz="4400" dirty="0"/>
              <a:t>For questions/comments contact:</a:t>
            </a:r>
          </a:p>
          <a:p>
            <a:r>
              <a:rPr lang="en-US" sz="4400" dirty="0"/>
              <a:t>Devika Kakkar at </a:t>
            </a:r>
            <a:r>
              <a:rPr lang="en-US" sz="4400" i="1" dirty="0" err="1"/>
              <a:t>kakkar@fas.harvard.edu</a:t>
            </a:r>
            <a:endParaRPr lang="en-US" sz="4400" i="1" dirty="0"/>
          </a:p>
        </p:txBody>
      </p:sp>
    </p:spTree>
    <p:extLst>
      <p:ext uri="{BB962C8B-B14F-4D97-AF65-F5344CB8AC3E}">
        <p14:creationId xmlns:p14="http://schemas.microsoft.com/office/powerpoint/2010/main" val="358771719"/>
      </p:ext>
    </p:extLst>
  </p:cSld>
  <p:clrMapOvr>
    <a:masterClrMapping/>
  </p:clrMapOvr>
</p:sld>
</file>

<file path=ppt/theme/theme1.xml><?xml version="1.0" encoding="utf-8"?>
<a:theme xmlns:a="http://schemas.openxmlformats.org/drawingml/2006/main" name="36x48-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500" dirty="0">
            <a:latin typeface="Times New Roman" panose="02020603050405020304" pitchFamily="18" charset="0"/>
            <a:cs typeface="Times New Roman" panose="02020603050405020304" pitchFamily="18" charset="0"/>
          </a:defRPr>
        </a:defPPr>
      </a:lstStyle>
    </a:txDef>
  </a:objectDefaults>
  <a:extraClrSchemeLst/>
</a:theme>
</file>

<file path=ppt/theme/theme2.xml><?xml version="1.0" encoding="utf-8"?>
<a:theme xmlns:a="http://schemas.openxmlformats.org/drawingml/2006/main" name="Without guid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500" dirty="0">
            <a:latin typeface="Times New Roman" panose="02020603050405020304" pitchFamily="18" charset="0"/>
            <a:cs typeface="Times New Roman" panose="02020603050405020304" pitchFamily="18" charset="0"/>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36x48-Template-V2b</Template>
  <TotalTime>1876</TotalTime>
  <Words>271</Words>
  <Application>Microsoft Macintosh PowerPoint</Application>
  <PresentationFormat>Custom</PresentationFormat>
  <Paragraphs>25</Paragraphs>
  <Slides>1</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vt:i4>
      </vt:variant>
    </vt:vector>
  </HeadingPairs>
  <TitlesOfParts>
    <vt:vector size="9" baseType="lpstr">
      <vt:lpstr>Arial</vt:lpstr>
      <vt:lpstr>Arial Black</vt:lpstr>
      <vt:lpstr>Calibri</vt:lpstr>
      <vt:lpstr>Century Gothic</vt:lpstr>
      <vt:lpstr>Times New Roman</vt:lpstr>
      <vt:lpstr>Trebuchet MS</vt:lpstr>
      <vt:lpstr>36x48-Template</vt:lpstr>
      <vt:lpstr>Without guides</vt:lpstr>
      <vt:lpstr>PowerPoint Presentation</vt:lpstr>
    </vt:vector>
  </TitlesOfParts>
  <Manager>A. Kotoulas</Manager>
  <Company>Canterbury Media Services, Inc.</Company>
  <LinksUpToDate>false</LinksUpToDate>
  <SharedDoc>false</SharedDoc>
  <HyperlinkBase>https://www.posterpresentations.com/free-poster-templates.html</HyperlinkBase>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36x48 PowerPoint Presentation</dc:title>
  <dc:subject>Research poster presentation template</dc:subject>
  <dc:creator>PosterPresentations.com</dc:creator>
  <cp:keywords>36x48 Powerpoint poster template, scientific poster template, research poster template</cp:keywords>
  <dc:description>This template is the property of PosterPresentations.com. You are free to modify and print the template as needed, as long as the PosterPresentations.com watermark at the bottom left of the page is visible. Call us if you need help with this poster template. 1-866-649-3004 (c)PosterPresentations.com</dc:description>
  <cp:lastModifiedBy>Jain, Devika</cp:lastModifiedBy>
  <cp:revision>77</cp:revision>
  <dcterms:created xsi:type="dcterms:W3CDTF">2012-02-03T19:11:35Z</dcterms:created>
  <dcterms:modified xsi:type="dcterms:W3CDTF">2023-03-17T14:14:11Z</dcterms:modified>
  <cp:category>Research poster templates</cp:category>
</cp:coreProperties>
</file>