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nGdm0xhIE8yOhWssQNpsu/IUa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7.xml"/><Relationship Id="rId22" Type="http://schemas.openxmlformats.org/officeDocument/2006/relationships/font" Target="fonts/Montserrat-boldItalic.fntdata"/><Relationship Id="rId10" Type="http://schemas.openxmlformats.org/officeDocument/2006/relationships/slide" Target="slides/slide6.xml"/><Relationship Id="rId21"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latin typeface="Calibri"/>
              <a:ea typeface="Calibri"/>
              <a:cs typeface="Calibri"/>
              <a:sym typeface="Calibri"/>
            </a:endParaRPr>
          </a:p>
        </p:txBody>
      </p:sp>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af24e943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af24e9433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highlight>
                  <a:srgbClr val="FFFF00"/>
                </a:highlight>
              </a:rPr>
              <a:t>This is a </a:t>
            </a:r>
            <a:r>
              <a:rPr lang="en" sz="1200">
                <a:highlight>
                  <a:srgbClr val="FFFF00"/>
                </a:highlight>
              </a:rPr>
              <a:t>collaborative</a:t>
            </a:r>
            <a:r>
              <a:rPr lang="en" sz="1200">
                <a:highlight>
                  <a:srgbClr val="FFFF00"/>
                </a:highlight>
              </a:rPr>
              <a:t> project </a:t>
            </a:r>
            <a:r>
              <a:rPr lang="en" sz="1200">
                <a:highlight>
                  <a:srgbClr val="FFFF00"/>
                </a:highlight>
              </a:rPr>
              <a:t>between</a:t>
            </a:r>
            <a:r>
              <a:rPr lang="en" sz="1200">
                <a:highlight>
                  <a:srgbClr val="FFFF00"/>
                </a:highlight>
              </a:rPr>
              <a:t> MIT and CGA on </a:t>
            </a:r>
            <a:r>
              <a:rPr b="1" lang="en" sz="1200">
                <a:solidFill>
                  <a:srgbClr val="005058"/>
                </a:solidFill>
              </a:rPr>
              <a:t>Global Sentiment and Climate Change. This project aims to answers relevant climate related questions such as: </a:t>
            </a:r>
            <a:r>
              <a:rPr lang="en" sz="1500">
                <a:solidFill>
                  <a:srgbClr val="181818"/>
                </a:solidFill>
              </a:rPr>
              <a:t>hat is the impact of climate events, such as temperature increases and environmental disasters on subjective well-being and happiness?</a:t>
            </a:r>
            <a:endParaRPr sz="1500">
              <a:solidFill>
                <a:srgbClr val="181818"/>
              </a:solidFill>
            </a:endParaRPr>
          </a:p>
          <a:p>
            <a:pPr indent="-323850" lvl="0" marL="457200" rtl="0" algn="l">
              <a:lnSpc>
                <a:spcPct val="150000"/>
              </a:lnSpc>
              <a:spcBef>
                <a:spcPts val="0"/>
              </a:spcBef>
              <a:spcAft>
                <a:spcPts val="0"/>
              </a:spcAft>
              <a:buClr>
                <a:srgbClr val="181818"/>
              </a:buClr>
              <a:buSzPts val="1500"/>
              <a:buChar char="●"/>
            </a:pPr>
            <a:r>
              <a:rPr lang="en" sz="1500">
                <a:solidFill>
                  <a:srgbClr val="181818"/>
                </a:solidFill>
              </a:rPr>
              <a:t>How has belief in Climate Change evolved over time?</a:t>
            </a:r>
            <a:endParaRPr b="1" sz="1200">
              <a:solidFill>
                <a:srgbClr val="005058"/>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b9ba3c823f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b9ba3c823f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1625" lvl="0" marL="495300" marR="152400" rtl="0" algn="l">
              <a:lnSpc>
                <a:spcPct val="140000"/>
              </a:lnSpc>
              <a:spcBef>
                <a:spcPts val="0"/>
              </a:spcBef>
              <a:spcAft>
                <a:spcPts val="0"/>
              </a:spcAft>
              <a:buClr>
                <a:schemeClr val="dk1"/>
              </a:buClr>
              <a:buSzPts val="1150"/>
              <a:buChar char="●"/>
            </a:pPr>
            <a:r>
              <a:rPr b="1" lang="en" sz="1150">
                <a:solidFill>
                  <a:schemeClr val="dk1"/>
                </a:solidFill>
              </a:rPr>
              <a:t>We already got some exciting preliminary results characterizing how people from different time zones are affected different psychologically when faced with extreme temperatures. For example, in equatorial regions we saw a rise in positive sentiment in </a:t>
            </a:r>
            <a:r>
              <a:rPr b="1" lang="en" sz="1150">
                <a:solidFill>
                  <a:schemeClr val="dk1"/>
                </a:solidFill>
              </a:rPr>
              <a:t>snowy</a:t>
            </a:r>
            <a:r>
              <a:rPr b="1" lang="en" sz="1150">
                <a:solidFill>
                  <a:schemeClr val="dk1"/>
                </a:solidFill>
              </a:rPr>
              <a:t> </a:t>
            </a:r>
            <a:r>
              <a:rPr b="1" lang="en" sz="1150">
                <a:solidFill>
                  <a:schemeClr val="dk1"/>
                </a:solidFill>
              </a:rPr>
              <a:t>regions</a:t>
            </a:r>
            <a:r>
              <a:rPr b="1" lang="en" sz="1150">
                <a:solidFill>
                  <a:schemeClr val="dk1"/>
                </a:solidFill>
              </a:rPr>
              <a:t> with rising temperature </a:t>
            </a:r>
            <a:r>
              <a:rPr b="1" lang="en" sz="1150">
                <a:solidFill>
                  <a:schemeClr val="dk1"/>
                </a:solidFill>
              </a:rPr>
              <a:t>whereas</a:t>
            </a:r>
            <a:r>
              <a:rPr b="1" lang="en" sz="1150">
                <a:solidFill>
                  <a:schemeClr val="dk1"/>
                </a:solidFill>
              </a:rPr>
              <a:t> in </a:t>
            </a:r>
            <a:r>
              <a:rPr b="1" lang="en" sz="1150">
                <a:solidFill>
                  <a:schemeClr val="dk1"/>
                </a:solidFill>
              </a:rPr>
              <a:t>equatorial</a:t>
            </a:r>
            <a:r>
              <a:rPr b="1" lang="en" sz="1150">
                <a:solidFill>
                  <a:schemeClr val="dk1"/>
                </a:solidFill>
              </a:rPr>
              <a:t> </a:t>
            </a:r>
            <a:r>
              <a:rPr b="1" lang="en" sz="1150">
                <a:solidFill>
                  <a:schemeClr val="dk1"/>
                </a:solidFill>
              </a:rPr>
              <a:t>regions</a:t>
            </a:r>
            <a:r>
              <a:rPr b="1" lang="en" sz="1150">
                <a:solidFill>
                  <a:schemeClr val="dk1"/>
                </a:solidFill>
              </a:rPr>
              <a:t> there was a drop in positive sentiment with rising temperature.</a:t>
            </a:r>
            <a:endParaRPr b="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af24e94335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af24e94335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Two publication : one on dataset and the second on use case are under review in Nature. </a:t>
            </a:r>
            <a:r>
              <a:rPr lang="en" sz="1000">
                <a:solidFill>
                  <a:schemeClr val="dk1"/>
                </a:solidFill>
                <a:latin typeface="Calibri"/>
                <a:ea typeface="Calibri"/>
                <a:cs typeface="Calibri"/>
                <a:sym typeface="Calibri"/>
              </a:rPr>
              <a:t> This dataset has  enabled researchers to include in their study for the first time very  granular level of heat exposure to establish a causal link between extreme heat and sentiment. It has helped researchers find how extreme temperature affect mental health.</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b9ba3c823f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b9ba3c823f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rPr lang="en" sz="1200">
                <a:solidFill>
                  <a:schemeClr val="dk1"/>
                </a:solidFill>
                <a:latin typeface="Calibri"/>
                <a:ea typeface="Calibri"/>
                <a:cs typeface="Calibri"/>
                <a:sym typeface="Calibri"/>
              </a:rPr>
              <a:t>In future, we would like to users a real-time interactive platform to analyse and explore  the sentiment score on latest tweets in real-time. Now I will play a prototype demo of this platform.</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0c7557d8b_7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latin typeface="Calibri"/>
              <a:ea typeface="Calibri"/>
              <a:cs typeface="Calibri"/>
              <a:sym typeface="Calibri"/>
            </a:endParaRPr>
          </a:p>
        </p:txBody>
      </p:sp>
      <p:sp>
        <p:nvSpPr>
          <p:cNvPr id="230" name="Google Shape;230;g180c7557d8b_7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80c7557d8b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80c7557d8b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52400" rtl="0" algn="l">
              <a:lnSpc>
                <a:spcPct val="140000"/>
              </a:lnSpc>
              <a:spcBef>
                <a:spcPts val="0"/>
              </a:spcBef>
              <a:spcAft>
                <a:spcPts val="0"/>
              </a:spcAft>
              <a:buNone/>
            </a:pPr>
            <a:r>
              <a:rPr lang="en" sz="1350">
                <a:solidFill>
                  <a:srgbClr val="555555"/>
                </a:solidFill>
                <a:latin typeface="Montserrat"/>
                <a:ea typeface="Montserrat"/>
                <a:cs typeface="Montserrat"/>
                <a:sym typeface="Montserrat"/>
              </a:rPr>
              <a:t> </a:t>
            </a:r>
            <a:r>
              <a:rPr lang="en" sz="1150">
                <a:solidFill>
                  <a:schemeClr val="dk1"/>
                </a:solidFill>
              </a:rPr>
              <a:t>SWB is a combination of cognitive judgement and emotional feeling, it provides a measure of life </a:t>
            </a:r>
            <a:r>
              <a:rPr lang="en" sz="1150">
                <a:solidFill>
                  <a:schemeClr val="dk1"/>
                </a:solidFill>
              </a:rPr>
              <a:t>satisfaction</a:t>
            </a:r>
            <a:r>
              <a:rPr lang="en" sz="1150">
                <a:solidFill>
                  <a:schemeClr val="dk1"/>
                </a:solidFill>
              </a:rPr>
              <a:t>. </a:t>
            </a:r>
            <a:r>
              <a:rPr lang="en" sz="1350">
                <a:solidFill>
                  <a:srgbClr val="555555"/>
                </a:solidFill>
                <a:latin typeface="Montserrat"/>
                <a:ea typeface="Montserrat"/>
                <a:cs typeface="Montserrat"/>
                <a:sym typeface="Montserrat"/>
              </a:rPr>
              <a:t>Many national and city governments worldwide are incorporating subjective well-being (SWB) indicators into their agenda to complement traditional development </a:t>
            </a:r>
            <a:r>
              <a:rPr lang="en" sz="1350">
                <a:solidFill>
                  <a:srgbClr val="555555"/>
                </a:solidFill>
                <a:latin typeface="Montserrat"/>
                <a:ea typeface="Montserrat"/>
                <a:cs typeface="Montserrat"/>
                <a:sym typeface="Montserrat"/>
              </a:rPr>
              <a:t>metrics</a:t>
            </a:r>
            <a:r>
              <a:rPr lang="en" sz="1350">
                <a:solidFill>
                  <a:srgbClr val="555555"/>
                </a:solidFill>
                <a:latin typeface="Montserrat"/>
                <a:ea typeface="Montserrat"/>
                <a:cs typeface="Montserrat"/>
                <a:sym typeface="Montserrat"/>
              </a:rPr>
              <a:t>.</a:t>
            </a:r>
            <a:r>
              <a:rPr lang="en" sz="1150">
                <a:solidFill>
                  <a:schemeClr val="dk1"/>
                </a:solidFill>
              </a:rPr>
              <a:t> Traditional methods </a:t>
            </a:r>
            <a:r>
              <a:rPr lang="en" sz="1150">
                <a:solidFill>
                  <a:schemeClr val="dk1"/>
                </a:solidFill>
              </a:rPr>
              <a:t>include</a:t>
            </a:r>
            <a:r>
              <a:rPr lang="en" sz="1150">
                <a:solidFill>
                  <a:schemeClr val="dk1"/>
                </a:solidFill>
              </a:rPr>
              <a:t> self-report interviews and</a:t>
            </a:r>
            <a:r>
              <a:rPr lang="en">
                <a:solidFill>
                  <a:schemeClr val="dk1"/>
                </a:solidFill>
                <a:latin typeface="Calibri"/>
                <a:ea typeface="Calibri"/>
                <a:cs typeface="Calibri"/>
                <a:sym typeface="Calibri"/>
              </a:rPr>
              <a:t> surveys</a:t>
            </a:r>
            <a:r>
              <a:rPr baseline="30000" lang="en">
                <a:solidFill>
                  <a:schemeClr val="dk1"/>
                </a:solidFill>
                <a:latin typeface="Calibri"/>
                <a:ea typeface="Calibri"/>
                <a:cs typeface="Calibri"/>
                <a:sym typeface="Calibri"/>
              </a:rPr>
              <a:t>  </a:t>
            </a:r>
            <a:r>
              <a:rPr lang="en" sz="1150">
                <a:solidFill>
                  <a:schemeClr val="dk1"/>
                </a:solidFill>
              </a:rPr>
              <a:t>such as Gallup happiness index survey. However, </a:t>
            </a:r>
            <a:r>
              <a:rPr lang="en">
                <a:solidFill>
                  <a:schemeClr val="dk1"/>
                </a:solidFill>
                <a:latin typeface="Calibri"/>
                <a:ea typeface="Calibri"/>
                <a:cs typeface="Calibri"/>
                <a:sym typeface="Calibri"/>
              </a:rPr>
              <a:t>t</a:t>
            </a:r>
            <a:r>
              <a:rPr lang="en" sz="1150">
                <a:solidFill>
                  <a:schemeClr val="dk1"/>
                </a:solidFill>
              </a:rPr>
              <a:t>hey have scalability issues, time delays and high cost. New and complementary techniques are needed. Social media </a:t>
            </a:r>
            <a:r>
              <a:rPr lang="en" sz="1150">
                <a:solidFill>
                  <a:schemeClr val="dk1"/>
                </a:solidFill>
              </a:rPr>
              <a:t>usage</a:t>
            </a:r>
            <a:r>
              <a:rPr lang="en" sz="1150">
                <a:solidFill>
                  <a:schemeClr val="dk1"/>
                </a:solidFill>
              </a:rPr>
              <a:t> has been increasing rapidly in recent and this provides new </a:t>
            </a:r>
            <a:r>
              <a:rPr lang="en" sz="1150">
                <a:solidFill>
                  <a:schemeClr val="dk1"/>
                </a:solidFill>
              </a:rPr>
              <a:t>opportunities to change the way SWB has been measure in past</a:t>
            </a:r>
            <a:r>
              <a:rPr lang="en" sz="1150">
                <a:solidFill>
                  <a:schemeClr val="dk1"/>
                </a:solidFill>
              </a:rPr>
              <a:t>. People express themselves on social media on a very frequent basis </a:t>
            </a:r>
            <a:r>
              <a:rPr lang="en">
                <a:solidFill>
                  <a:schemeClr val="dk1"/>
                </a:solidFill>
                <a:latin typeface="Calibri"/>
                <a:ea typeface="Calibri"/>
                <a:cs typeface="Calibri"/>
                <a:sym typeface="Calibri"/>
              </a:rPr>
              <a:t>generating useful traces of their attitudes, beliefs, and feelings at every moment</a:t>
            </a:r>
            <a:r>
              <a:rPr lang="en" sz="1150">
                <a:solidFill>
                  <a:schemeClr val="dk1"/>
                </a:solidFill>
              </a:rPr>
              <a:t>. </a:t>
            </a:r>
            <a:endParaRPr sz="1200">
              <a:highlight>
                <a:srgbClr val="FFFF00"/>
              </a:highlight>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b9ba3c823f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1b9ba3c823f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highlight>
                  <a:srgbClr val="FFFF00"/>
                </a:highlight>
                <a:latin typeface="Calibri"/>
                <a:ea typeface="Calibri"/>
                <a:cs typeface="Calibri"/>
                <a:sym typeface="Calibri"/>
              </a:rPr>
              <a:t>With this idea in mind, we started this project of TSGI dataset. </a:t>
            </a:r>
            <a:r>
              <a:rPr lang="en">
                <a:solidFill>
                  <a:schemeClr val="dk1"/>
                </a:solidFill>
                <a:latin typeface="Calibri"/>
                <a:ea typeface="Calibri"/>
                <a:cs typeface="Calibri"/>
                <a:sym typeface="Calibri"/>
              </a:rPr>
              <a:t>This project aims to develop a comprehensive Twitter sentiment geographical index (TSGI), which complements traditional surveys for timely SWB studies and provides a high-granuality </a:t>
            </a:r>
            <a:r>
              <a:rPr lang="en" sz="1200">
                <a:solidFill>
                  <a:schemeClr val="dk1"/>
                </a:solidFill>
              </a:rPr>
              <a:t>monitor of</a:t>
            </a:r>
            <a:r>
              <a:rPr b="1" lang="en" sz="1200">
                <a:solidFill>
                  <a:srgbClr val="007A87"/>
                </a:solidFill>
              </a:rPr>
              <a:t> subjective well being</a:t>
            </a:r>
            <a:r>
              <a:rPr lang="en" sz="1200">
                <a:solidFill>
                  <a:schemeClr val="dk1"/>
                </a:solidFill>
              </a:rPr>
              <a:t> worldwide.</a:t>
            </a:r>
            <a:r>
              <a:rPr lang="en">
                <a:solidFill>
                  <a:schemeClr val="dk1"/>
                </a:solidFill>
                <a:latin typeface="Calibri"/>
                <a:ea typeface="Calibri"/>
                <a:cs typeface="Calibri"/>
                <a:sym typeface="Calibri"/>
              </a:rPr>
              <a:t> </a:t>
            </a:r>
            <a:r>
              <a:rPr lang="en" sz="1200">
                <a:solidFill>
                  <a:schemeClr val="dk1"/>
                </a:solidFill>
              </a:rPr>
              <a:t> </a:t>
            </a:r>
            <a:r>
              <a:rPr lang="en">
                <a:solidFill>
                  <a:schemeClr val="dk1"/>
                </a:solidFill>
                <a:latin typeface="Calibri"/>
                <a:ea typeface="Calibri"/>
                <a:cs typeface="Calibri"/>
                <a:sym typeface="Calibri"/>
              </a:rPr>
              <a:t>We train sentiment classification model based on a labeled database and applies it to a global geotagged Twitter archive</a:t>
            </a:r>
            <a:r>
              <a:rPr baseline="30000" lang="en">
                <a:solidFill>
                  <a:schemeClr val="dk1"/>
                </a:solidFill>
                <a:latin typeface="Calibri"/>
                <a:ea typeface="Calibri"/>
                <a:cs typeface="Calibri"/>
                <a:sym typeface="Calibri"/>
              </a:rPr>
              <a:t>19</a:t>
            </a:r>
            <a:r>
              <a:rPr lang="en">
                <a:solidFill>
                  <a:schemeClr val="dk1"/>
                </a:solidFill>
                <a:latin typeface="Calibri"/>
                <a:ea typeface="Calibri"/>
                <a:cs typeface="Calibri"/>
                <a:sym typeface="Calibri"/>
              </a:rPr>
              <a:t> (containing 10 billion posts) from the Center of Geographic Analysis (CGA) of Harvard.  </a:t>
            </a:r>
            <a:r>
              <a:rPr lang="en" sz="1200">
                <a:solidFill>
                  <a:schemeClr val="dk1"/>
                </a:solidFill>
              </a:rPr>
              <a:t> </a:t>
            </a:r>
            <a:r>
              <a:rPr lang="en">
                <a:solidFill>
                  <a:schemeClr val="dk1"/>
                </a:solidFill>
                <a:latin typeface="Calibri"/>
                <a:ea typeface="Calibri"/>
                <a:cs typeface="Calibri"/>
                <a:sym typeface="Calibri"/>
              </a:rPr>
              <a:t>While this scale of data was traditionally impossible to analyze, recent developments in natural language processing (NLP) have made it possible to automatically extract sentiment information from unstructured social media posts using high-performance computing infrastructures. We impute a sentiment score, defined as the probability of a post being classified as a post with the positive mood, for every post and aggregate them to multiple administrative levels (i.e., city/county, state, and country) on a daily basis. </a:t>
            </a:r>
            <a:endParaRPr sz="1200">
              <a:highlight>
                <a:srgbClr val="FFFF00"/>
              </a:highlight>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b85fcc3b82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b85fcc3b82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90500" rtl="0" algn="l">
              <a:lnSpc>
                <a:spcPct val="100000"/>
              </a:lnSpc>
              <a:spcBef>
                <a:spcPts val="0"/>
              </a:spcBef>
              <a:spcAft>
                <a:spcPts val="0"/>
              </a:spcAft>
              <a:buClr>
                <a:schemeClr val="dk1"/>
              </a:buClr>
              <a:buSzPts val="1000"/>
              <a:buFont typeface="Arial"/>
              <a:buNone/>
            </a:pPr>
            <a:r>
              <a:rPr lang="en" sz="1200">
                <a:solidFill>
                  <a:schemeClr val="dk1"/>
                </a:solidFill>
                <a:latin typeface="Calibri"/>
                <a:ea typeface="Calibri"/>
                <a:cs typeface="Calibri"/>
                <a:sym typeface="Calibri"/>
              </a:rPr>
              <a:t>This has resulted in a dataset of 7.3 billion enriched tweets. We have developed a high-performance system running on NERC.  It is a real-time running at </a:t>
            </a:r>
            <a:r>
              <a:rPr b="1" lang="en" sz="1200">
                <a:solidFill>
                  <a:srgbClr val="007A87"/>
                </a:solidFill>
              </a:rPr>
              <a:t>150,000</a:t>
            </a:r>
            <a:r>
              <a:rPr lang="en" sz="1200">
                <a:solidFill>
                  <a:schemeClr val="dk1"/>
                </a:solidFill>
              </a:rPr>
              <a:t> tweets/hours. </a:t>
            </a:r>
            <a:endParaRPr sz="1200">
              <a:solidFill>
                <a:schemeClr val="dk1"/>
              </a:solidFill>
            </a:endParaRPr>
          </a:p>
          <a:p>
            <a:pPr indent="0" lvl="0" marL="190500" rtl="0" algn="l">
              <a:lnSpc>
                <a:spcPct val="100000"/>
              </a:lnSpc>
              <a:spcBef>
                <a:spcPts val="0"/>
              </a:spcBef>
              <a:spcAft>
                <a:spcPts val="0"/>
              </a:spcAft>
              <a:buClr>
                <a:schemeClr val="dk1"/>
              </a:buClr>
              <a:buSzPts val="1000"/>
              <a:buFont typeface="Arial"/>
              <a:buNone/>
            </a:pPr>
            <a:r>
              <a:t/>
            </a:r>
            <a:endParaRPr sz="1200">
              <a:solidFill>
                <a:schemeClr val="dk1"/>
              </a:solidFill>
            </a:endParaRPr>
          </a:p>
          <a:p>
            <a:pPr indent="0" lvl="0" marL="190500" rtl="0" algn="l">
              <a:lnSpc>
                <a:spcPct val="100000"/>
              </a:lnSpc>
              <a:spcBef>
                <a:spcPts val="0"/>
              </a:spcBef>
              <a:spcAft>
                <a:spcPts val="0"/>
              </a:spcAft>
              <a:buClr>
                <a:schemeClr val="dk1"/>
              </a:buClr>
              <a:buSzPts val="1000"/>
              <a:buFont typeface="Arial"/>
              <a:buNone/>
            </a:pPr>
            <a:r>
              <a:rPr lang="en" sz="1200">
                <a:solidFill>
                  <a:schemeClr val="dk1"/>
                </a:solidFill>
              </a:rPr>
              <a:t>What makes it unique is the high- frequency and to the best of our knowledge it is the first SWB data of this scale and  granularity. </a:t>
            </a:r>
            <a:r>
              <a:rPr lang="en" sz="1350">
                <a:solidFill>
                  <a:srgbClr val="555555"/>
                </a:solidFill>
                <a:latin typeface="Montserrat"/>
                <a:ea typeface="Montserrat"/>
                <a:cs typeface="Montserrat"/>
                <a:sym typeface="Montserrat"/>
              </a:rPr>
              <a:t>In contrast to the previous works focusing on SWB, TSGI is not limited to a specific topic, period, or location.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b85fcc3b82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b85fcc3b82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90500" rtl="0" algn="l">
              <a:lnSpc>
                <a:spcPct val="100000"/>
              </a:lnSpc>
              <a:spcBef>
                <a:spcPts val="0"/>
              </a:spcBef>
              <a:spcAft>
                <a:spcPts val="0"/>
              </a:spcAft>
              <a:buClr>
                <a:schemeClr val="dk1"/>
              </a:buClr>
              <a:buSzPts val="1000"/>
              <a:buFont typeface="Arial"/>
              <a:buNone/>
            </a:pPr>
            <a:r>
              <a:rPr lang="en" sz="1200">
                <a:solidFill>
                  <a:schemeClr val="dk1"/>
                </a:solidFill>
                <a:latin typeface="Calibri"/>
                <a:ea typeface="Calibri"/>
                <a:cs typeface="Calibri"/>
                <a:sym typeface="Calibri"/>
              </a:rPr>
              <a:t>Data website allows the user to </a:t>
            </a:r>
            <a:r>
              <a:rPr lang="en">
                <a:solidFill>
                  <a:schemeClr val="dk1"/>
                </a:solidFill>
                <a:latin typeface="Calibri"/>
                <a:ea typeface="Calibri"/>
                <a:cs typeface="Calibri"/>
                <a:sym typeface="Calibri"/>
              </a:rPr>
              <a:t>a visualize of the historic  and real-time sentiment and filter on geography and time.</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b85fcc3b8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b85fcc3b8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90500" rtl="0" algn="l">
              <a:lnSpc>
                <a:spcPct val="100000"/>
              </a:lnSpc>
              <a:spcBef>
                <a:spcPts val="0"/>
              </a:spcBef>
              <a:spcAft>
                <a:spcPts val="0"/>
              </a:spcAft>
              <a:buClr>
                <a:schemeClr val="dk1"/>
              </a:buClr>
              <a:buSzPts val="1000"/>
              <a:buFont typeface="Arial"/>
              <a:buNone/>
            </a:pPr>
            <a:r>
              <a:rPr lang="en">
                <a:solidFill>
                  <a:schemeClr val="dk1"/>
                </a:solidFill>
                <a:latin typeface="Calibri"/>
                <a:ea typeface="Calibri"/>
                <a:cs typeface="Calibri"/>
                <a:sym typeface="Calibri"/>
              </a:rPr>
              <a:t>The aggregated multi-level (Globe, country, state, and county/city) daily sentiment indices are available on Harvard Dataverse. Users can access data for free and use any level of the index to best fit their purpose of usage. </a:t>
            </a:r>
            <a:endParaRPr>
              <a:solidFill>
                <a:schemeClr val="dk1"/>
              </a:solidFill>
              <a:latin typeface="Calibri"/>
              <a:ea typeface="Calibri"/>
              <a:cs typeface="Calibri"/>
              <a:sym typeface="Calibri"/>
            </a:endParaRPr>
          </a:p>
          <a:p>
            <a:pPr indent="0" lvl="0" marL="190500" rtl="0" algn="l">
              <a:lnSpc>
                <a:spcPct val="100000"/>
              </a:lnSpc>
              <a:spcBef>
                <a:spcPts val="0"/>
              </a:spcBef>
              <a:spcAft>
                <a:spcPts val="0"/>
              </a:spcAft>
              <a:buClr>
                <a:schemeClr val="dk1"/>
              </a:buClr>
              <a:buSzPts val="10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00"/>
              <a:buFont typeface="Arial"/>
              <a:buNone/>
            </a:pPr>
            <a:r>
              <a:rPr lang="en">
                <a:solidFill>
                  <a:schemeClr val="dk1"/>
                </a:solidFill>
                <a:latin typeface="Calibri"/>
                <a:ea typeface="Calibri"/>
                <a:cs typeface="Calibri"/>
                <a:sym typeface="Calibri"/>
              </a:rPr>
              <a:t>The sentiment imputation codes, classifier and model are publicly available on Github.</a:t>
            </a: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80c7557d8b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80c7557d8b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1625" lvl="0" marL="495300" marR="152400" rtl="0" algn="l">
              <a:lnSpc>
                <a:spcPct val="140000"/>
              </a:lnSpc>
              <a:spcBef>
                <a:spcPts val="0"/>
              </a:spcBef>
              <a:spcAft>
                <a:spcPts val="0"/>
              </a:spcAft>
              <a:buClr>
                <a:schemeClr val="dk1"/>
              </a:buClr>
              <a:buSzPts val="1150"/>
              <a:buChar char="●"/>
            </a:pPr>
            <a:r>
              <a:rPr lang="en" sz="1150">
                <a:solidFill>
                  <a:srgbClr val="6E7680"/>
                </a:solidFill>
                <a:highlight>
                  <a:srgbClr val="F2F2F7"/>
                </a:highlight>
              </a:rPr>
              <a:t>In computer science, the first is more dictionary base, like our IWC the animator emoji hat you assign the sentiment score to words containing emotion. </a:t>
            </a:r>
            <a:r>
              <a:rPr lang="en" sz="1150">
                <a:solidFill>
                  <a:schemeClr val="dk1"/>
                </a:solidFill>
                <a:highlight>
                  <a:srgbClr val="F2F2F7"/>
                </a:highlight>
              </a:rPr>
              <a:t>And then, like each words will have a sentiment score the aggregate to the post level. </a:t>
            </a:r>
            <a:r>
              <a:rPr lang="en" sz="1150">
                <a:solidFill>
                  <a:srgbClr val="6E7680"/>
                </a:solidFill>
                <a:highlight>
                  <a:srgbClr val="F2F2F7"/>
                </a:highlight>
              </a:rPr>
              <a:t>So, which does not really take into account of the context, so if there are tweets that have the double negation with ambiguity in the expression, because of the context. </a:t>
            </a:r>
            <a:r>
              <a:rPr lang="en" sz="1150">
                <a:solidFill>
                  <a:schemeClr val="dk1"/>
                </a:solidFill>
                <a:highlight>
                  <a:srgbClr val="F2F2F7"/>
                </a:highlight>
              </a:rPr>
              <a:t>This method are likely to have some misclassification in this kind of tweets. And there are 2nd category would be deep learning this algorithm like BERT developed by Google would be a typical example, so this algorithm they transform the post. </a:t>
            </a:r>
            <a:r>
              <a:rPr lang="en" sz="1150">
                <a:solidFill>
                  <a:schemeClr val="dk1"/>
                </a:solidFill>
              </a:rPr>
              <a:t>including both a Center word and the context into some vector representation and then use some neural network to train a classifier into the sentiment score. </a:t>
            </a:r>
            <a:r>
              <a:rPr lang="en" sz="1150">
                <a:solidFill>
                  <a:schemeClr val="dk1"/>
                </a:solidFill>
                <a:highlight>
                  <a:srgbClr val="F2F2F7"/>
                </a:highlight>
              </a:rPr>
              <a:t>For this method or more advanced algo can achieve multilingual sentiment analysis for BERT is achievable for more than 100 languages.</a:t>
            </a:r>
            <a:endParaRPr sz="1150">
              <a:solidFill>
                <a:schemeClr val="dk1"/>
              </a:solidFill>
              <a:highlight>
                <a:srgbClr val="F2F2F7"/>
              </a:highlight>
            </a:endParaRPr>
          </a:p>
          <a:p>
            <a:pPr indent="-301625" lvl="0" marL="495300" marR="152400" rtl="0" algn="l">
              <a:lnSpc>
                <a:spcPct val="140000"/>
              </a:lnSpc>
              <a:spcBef>
                <a:spcPts val="0"/>
              </a:spcBef>
              <a:spcAft>
                <a:spcPts val="0"/>
              </a:spcAft>
              <a:buClr>
                <a:schemeClr val="dk1"/>
              </a:buClr>
              <a:buSzPts val="1150"/>
              <a:buChar char="●"/>
            </a:pPr>
            <a:r>
              <a:t/>
            </a:r>
            <a:endParaRPr sz="1150">
              <a:solidFill>
                <a:schemeClr val="dk1"/>
              </a:solidFill>
            </a:endParaRPr>
          </a:p>
          <a:p>
            <a:pPr indent="-301625" lvl="0" marL="495300" marR="152400" rtl="0" algn="l">
              <a:lnSpc>
                <a:spcPct val="140000"/>
              </a:lnSpc>
              <a:spcBef>
                <a:spcPts val="0"/>
              </a:spcBef>
              <a:spcAft>
                <a:spcPts val="0"/>
              </a:spcAft>
              <a:buClr>
                <a:schemeClr val="dk1"/>
              </a:buClr>
              <a:buSzPts val="1150"/>
              <a:buChar char="●"/>
            </a:pPr>
            <a:r>
              <a:t/>
            </a:r>
            <a:endParaRPr sz="1150">
              <a:solidFill>
                <a:schemeClr val="dk1"/>
              </a:solidFill>
              <a:highlight>
                <a:srgbClr val="F2F2F7"/>
              </a:highlight>
            </a:endParaRPr>
          </a:p>
          <a:p>
            <a:pPr indent="-301625" lvl="0" marL="495300" marR="152400" rtl="0" algn="l">
              <a:lnSpc>
                <a:spcPct val="140000"/>
              </a:lnSpc>
              <a:spcBef>
                <a:spcPts val="0"/>
              </a:spcBef>
              <a:spcAft>
                <a:spcPts val="0"/>
              </a:spcAft>
              <a:buClr>
                <a:schemeClr val="dk1"/>
              </a:buClr>
              <a:buSzPts val="1150"/>
              <a:buChar char="●"/>
            </a:pPr>
            <a:r>
              <a:t/>
            </a:r>
            <a:endParaRPr sz="1150">
              <a:solidFill>
                <a:schemeClr val="dk1"/>
              </a:solidFill>
              <a:highlight>
                <a:srgbClr val="F2F2F7"/>
              </a:highlight>
            </a:endParaRPr>
          </a:p>
          <a:p>
            <a:pPr indent="-301625" lvl="0" marL="495300" marR="152400" rtl="0" algn="l">
              <a:lnSpc>
                <a:spcPct val="140000"/>
              </a:lnSpc>
              <a:spcBef>
                <a:spcPts val="0"/>
              </a:spcBef>
              <a:spcAft>
                <a:spcPts val="0"/>
              </a:spcAft>
              <a:buClr>
                <a:srgbClr val="6E7680"/>
              </a:buClr>
              <a:buSzPts val="1150"/>
              <a:buChar char="●"/>
            </a:pPr>
            <a:r>
              <a:t/>
            </a:r>
            <a:endParaRPr sz="1150">
              <a:solidFill>
                <a:srgbClr val="6E7680"/>
              </a:solidFill>
              <a:highlight>
                <a:srgbClr val="F2F2F7"/>
              </a:highlight>
            </a:endParaRPr>
          </a:p>
          <a:p>
            <a:pPr indent="-301625" lvl="0" marL="495300" marR="152400" rtl="0" algn="l">
              <a:lnSpc>
                <a:spcPct val="140000"/>
              </a:lnSpc>
              <a:spcBef>
                <a:spcPts val="0"/>
              </a:spcBef>
              <a:spcAft>
                <a:spcPts val="0"/>
              </a:spcAft>
              <a:buClr>
                <a:schemeClr val="dk1"/>
              </a:buClr>
              <a:buSzPts val="1150"/>
              <a:buChar char="●"/>
            </a:pPr>
            <a:r>
              <a:t/>
            </a:r>
            <a:endParaRPr sz="1150">
              <a:solidFill>
                <a:schemeClr val="dk1"/>
              </a:solidFill>
              <a:highlight>
                <a:srgbClr val="F2F2F7"/>
              </a:highlight>
            </a:endParaRPr>
          </a:p>
          <a:p>
            <a:pPr indent="-301625" lvl="0" marL="495300" marR="152400" rtl="0" algn="l">
              <a:lnSpc>
                <a:spcPct val="140000"/>
              </a:lnSpc>
              <a:spcBef>
                <a:spcPts val="0"/>
              </a:spcBef>
              <a:spcAft>
                <a:spcPts val="0"/>
              </a:spcAft>
              <a:buClr>
                <a:srgbClr val="6E7680"/>
              </a:buClr>
              <a:buSzPts val="1150"/>
              <a:buChar char="●"/>
            </a:pPr>
            <a:r>
              <a:t/>
            </a:r>
            <a:endParaRPr sz="1150">
              <a:solidFill>
                <a:srgbClr val="6E7680"/>
              </a:solidFill>
              <a:highlight>
                <a:srgbClr val="F2F2F7"/>
              </a:highlight>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80c7557d8b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180c7557d8b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301625" lvl="0" marL="495300" marR="152400" rtl="0" algn="l">
              <a:lnSpc>
                <a:spcPct val="140000"/>
              </a:lnSpc>
              <a:spcBef>
                <a:spcPts val="0"/>
              </a:spcBef>
              <a:spcAft>
                <a:spcPts val="0"/>
              </a:spcAft>
              <a:buClr>
                <a:schemeClr val="dk1"/>
              </a:buClr>
              <a:buSzPts val="1150"/>
              <a:buChar char="●"/>
            </a:pPr>
            <a:r>
              <a:rPr b="1" lang="en" sz="1150">
                <a:solidFill>
                  <a:schemeClr val="dk1"/>
                </a:solidFill>
              </a:rPr>
              <a:t>And because it's multi lingual nature and we wanted to a global study so multilingual nature is very important, and also its capacity account for context.BERT   </a:t>
            </a:r>
            <a:r>
              <a:rPr lang="en" sz="1150">
                <a:solidFill>
                  <a:schemeClr val="dk1"/>
                </a:solidFill>
                <a:highlight>
                  <a:srgbClr val="F2F2F7"/>
                </a:highlight>
              </a:rPr>
              <a:t>is the method we're going to use in our sentiment studies. And the BERT, like, for example, if two post one  is like and, like oh this movie is terrible the other like I didn't. </a:t>
            </a:r>
            <a:r>
              <a:rPr lang="en" sz="1150">
                <a:solidFill>
                  <a:srgbClr val="6E7680"/>
                </a:solidFill>
                <a:highlight>
                  <a:srgbClr val="F2F2F7"/>
                </a:highlight>
              </a:rPr>
              <a:t> both of them will be classified into the negative clouds in the embedded states and others other kind of.</a:t>
            </a:r>
            <a:endParaRPr sz="1150">
              <a:solidFill>
                <a:schemeClr val="dk1"/>
              </a:solidFill>
              <a:highlight>
                <a:srgbClr val="F2F2F7"/>
              </a:highlight>
            </a:endParaRPr>
          </a:p>
          <a:p>
            <a:pPr indent="-301625" lvl="0" marL="495300" marR="152400" rtl="0" algn="l">
              <a:lnSpc>
                <a:spcPct val="140000"/>
              </a:lnSpc>
              <a:spcBef>
                <a:spcPts val="0"/>
              </a:spcBef>
              <a:spcAft>
                <a:spcPts val="0"/>
              </a:spcAft>
              <a:buClr>
                <a:schemeClr val="dk1"/>
              </a:buClr>
              <a:buSzPts val="1150"/>
              <a:buChar char="●"/>
            </a:pPr>
            <a:r>
              <a:t/>
            </a:r>
            <a:endParaRPr sz="1150">
              <a:solidFill>
                <a:schemeClr val="dk1"/>
              </a:solidFill>
              <a:highlight>
                <a:srgbClr val="F2F2F7"/>
              </a:highlight>
            </a:endParaRPr>
          </a:p>
          <a:p>
            <a:pPr indent="0" lvl="0" marL="0" rtl="0" algn="just">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80c7557d8b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80c7557d8b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rPr lang="en" sz="1150">
                <a:solidFill>
                  <a:schemeClr val="dk1"/>
                </a:solidFill>
                <a:highlight>
                  <a:srgbClr val="F2F2F7"/>
                </a:highlight>
              </a:rPr>
              <a:t>This is a very short overview about the bert methodology and we use a supervised classification approach which we train the machine learning model on some tweets was already labeled as the sentiment . We use to developed  model to label or the other tweets so each post will be assigned a sentiment score between zero and 100 to indicate happiness now was very negative to a very positive.</a:t>
            </a:r>
            <a:endParaRPr sz="1150">
              <a:solidFill>
                <a:schemeClr val="dk1"/>
              </a:solidFill>
              <a:highlight>
                <a:srgbClr val="F2F2F7"/>
              </a:highlight>
            </a:endParaRPr>
          </a:p>
          <a:p>
            <a:pPr indent="0" lvl="0" marL="0" rtl="0" algn="just">
              <a:lnSpc>
                <a:spcPct val="115000"/>
              </a:lnSpc>
              <a:spcBef>
                <a:spcPts val="0"/>
              </a:spcBef>
              <a:spcAft>
                <a:spcPts val="0"/>
              </a:spcAft>
              <a:buSzPts val="1100"/>
              <a:buNone/>
            </a:pPr>
            <a:r>
              <a:t/>
            </a:r>
            <a:endParaRPr sz="1150">
              <a:solidFill>
                <a:schemeClr val="dk1"/>
              </a:solidFill>
              <a:highlight>
                <a:srgbClr val="F2F2F7"/>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22"/>
          <p:cNvSpPr txBox="1"/>
          <p:nvPr>
            <p:ph idx="1" type="body"/>
          </p:nvPr>
        </p:nvSpPr>
        <p:spPr>
          <a:xfrm>
            <a:off x="228600" y="971550"/>
            <a:ext cx="8686800" cy="37149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640"/>
              </a:spcBef>
              <a:spcAft>
                <a:spcPts val="0"/>
              </a:spcAft>
              <a:buClr>
                <a:srgbClr val="3F3F3F"/>
              </a:buClr>
              <a:buSzPts val="1800"/>
              <a:buChar char="●"/>
              <a:defRPr>
                <a:solidFill>
                  <a:srgbClr val="3F3F3F"/>
                </a:solidFill>
              </a:defRPr>
            </a:lvl1pPr>
            <a:lvl2pPr indent="-317500" lvl="1" marL="914400" algn="l">
              <a:lnSpc>
                <a:spcPct val="115000"/>
              </a:lnSpc>
              <a:spcBef>
                <a:spcPts val="1200"/>
              </a:spcBef>
              <a:spcAft>
                <a:spcPts val="0"/>
              </a:spcAft>
              <a:buClr>
                <a:srgbClr val="595959"/>
              </a:buClr>
              <a:buSzPts val="1400"/>
              <a:buChar char="○"/>
              <a:defRPr>
                <a:solidFill>
                  <a:srgbClr val="595959"/>
                </a:solidFill>
              </a:defRPr>
            </a:lvl2pPr>
            <a:lvl3pPr indent="-381000" lvl="2" marL="1371600" algn="l">
              <a:lnSpc>
                <a:spcPct val="115000"/>
              </a:lnSpc>
              <a:spcBef>
                <a:spcPts val="1200"/>
              </a:spcBef>
              <a:spcAft>
                <a:spcPts val="0"/>
              </a:spcAft>
              <a:buClr>
                <a:srgbClr val="595959"/>
              </a:buClr>
              <a:buSzPts val="2400"/>
              <a:buChar char="■"/>
              <a:defRPr>
                <a:solidFill>
                  <a:srgbClr val="595959"/>
                </a:solidFill>
              </a:defRPr>
            </a:lvl3pPr>
            <a:lvl4pPr indent="-355600" lvl="3" marL="1828800" algn="l">
              <a:lnSpc>
                <a:spcPct val="115000"/>
              </a:lnSpc>
              <a:spcBef>
                <a:spcPts val="1200"/>
              </a:spcBef>
              <a:spcAft>
                <a:spcPts val="0"/>
              </a:spcAft>
              <a:buClr>
                <a:srgbClr val="595959"/>
              </a:buClr>
              <a:buSzPts val="2000"/>
              <a:buChar char="●"/>
              <a:defRPr>
                <a:solidFill>
                  <a:srgbClr val="595959"/>
                </a:solidFill>
              </a:defRPr>
            </a:lvl4pPr>
            <a:lvl5pPr indent="-355600" lvl="4" marL="2286000" algn="l">
              <a:lnSpc>
                <a:spcPct val="115000"/>
              </a:lnSpc>
              <a:spcBef>
                <a:spcPts val="1200"/>
              </a:spcBef>
              <a:spcAft>
                <a:spcPts val="0"/>
              </a:spcAft>
              <a:buClr>
                <a:srgbClr val="595959"/>
              </a:buClr>
              <a:buSzPts val="2000"/>
              <a:buChar char="○"/>
              <a:defRPr>
                <a:solidFill>
                  <a:srgbClr val="595959"/>
                </a:solidFill>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48" name="Google Shape;48;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 name="Google Shape;19;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 name="Google Shape;34;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9" name="Google Shape;3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 name="Shape 40"/>
        <p:cNvGrpSpPr/>
        <p:nvPr/>
      </p:nvGrpSpPr>
      <p:grpSpPr>
        <a:xfrm>
          <a:off x="0" y="0"/>
          <a:ext cx="0" cy="0"/>
          <a:chOff x="0" y="0"/>
          <a:chExt cx="0" cy="0"/>
        </a:xfrm>
      </p:grpSpPr>
      <p:sp>
        <p:nvSpPr>
          <p:cNvPr id="41" name="Google Shape;41;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3" name="Google Shape;4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youtube.com/watch?v=s1X-OdqvVHA" TargetMode="Externa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gis.harvard.edu/contactus" TargetMode="External"/><Relationship Id="rId4" Type="http://schemas.openxmlformats.org/officeDocument/2006/relationships/hyperlink" Target="mailto:kakkar@fas.harvard.edu"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s://gis.harvard.edu/geotweet-archive-v20" TargetMode="External"/><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9.png"/><Relationship Id="rId10"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ul-lvIg5-54"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dataverse.harvard.edu/dataset.xhtml?persistentId=doi:10.7910/DVN/3IL00Q" TargetMode="External"/><Relationship Id="rId4" Type="http://schemas.openxmlformats.org/officeDocument/2006/relationships/image" Target="../media/image8.png"/><Relationship Id="rId5" Type="http://schemas.openxmlformats.org/officeDocument/2006/relationships/hyperlink" Target="https://github.com/cga-harvard/Twitter-Sentiment-Geographical-Index" TargetMode="External"/><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240215" y="3141063"/>
            <a:ext cx="8663700" cy="5541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111"/>
              <a:buFont typeface="Arial"/>
              <a:buNone/>
            </a:pPr>
            <a:r>
              <a:rPr b="1" i="0" lang="en" sz="1200" u="none" cap="none" strike="noStrike">
                <a:solidFill>
                  <a:schemeClr val="dk1"/>
                </a:solidFill>
                <a:latin typeface="Montserrat"/>
                <a:ea typeface="Montserrat"/>
                <a:cs typeface="Montserrat"/>
                <a:sym typeface="Montserrat"/>
              </a:rPr>
              <a:t>Devika Kakkar</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111"/>
              <a:buFont typeface="Arial"/>
              <a:buNone/>
            </a:pPr>
            <a:r>
              <a:rPr b="1" i="0" lang="en" sz="1200" u="none" cap="none" strike="noStrike">
                <a:solidFill>
                  <a:schemeClr val="dk1"/>
                </a:solidFill>
                <a:latin typeface="Montserrat"/>
                <a:ea typeface="Montserrat"/>
                <a:cs typeface="Montserrat"/>
                <a:sym typeface="Montserrat"/>
              </a:rPr>
              <a:t>Centre for Geographic Analysis, Harvard University</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111"/>
              <a:buFont typeface="Arial"/>
              <a:buNone/>
            </a:pPr>
            <a:r>
              <a:rPr b="1" i="0" lang="en" sz="1200" u="none" cap="none" strike="noStrike">
                <a:solidFill>
                  <a:schemeClr val="dk1"/>
                </a:solidFill>
                <a:latin typeface="Montserrat"/>
                <a:ea typeface="Montserrat"/>
                <a:cs typeface="Montserrat"/>
                <a:sym typeface="Montserrat"/>
              </a:rPr>
              <a:t>kakkar@fas.harvard.edu</a:t>
            </a:r>
            <a:endParaRPr b="1" i="0" sz="1200" u="none" cap="none" strike="noStrike">
              <a:solidFill>
                <a:schemeClr val="dk1"/>
              </a:solidFill>
              <a:latin typeface="Montserrat"/>
              <a:ea typeface="Montserrat"/>
              <a:cs typeface="Montserrat"/>
              <a:sym typeface="Montserrat"/>
            </a:endParaRPr>
          </a:p>
        </p:txBody>
      </p:sp>
      <p:sp>
        <p:nvSpPr>
          <p:cNvPr id="55" name="Google Shape;55;p1"/>
          <p:cNvSpPr txBox="1"/>
          <p:nvPr/>
        </p:nvSpPr>
        <p:spPr>
          <a:xfrm>
            <a:off x="0" y="1693075"/>
            <a:ext cx="9144000" cy="554100"/>
          </a:xfrm>
          <a:prstGeom prst="rect">
            <a:avLst/>
          </a:prstGeom>
          <a:solidFill>
            <a:srgbClr val="007A8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1" lang="en" sz="2400">
                <a:solidFill>
                  <a:schemeClr val="lt1"/>
                </a:solidFill>
                <a:latin typeface="Montserrat"/>
                <a:ea typeface="Montserrat"/>
                <a:cs typeface="Montserrat"/>
                <a:sym typeface="Montserrat"/>
              </a:rPr>
              <a:t>Twitter Sentiment Geographical Index (TSGI)</a:t>
            </a:r>
            <a:endParaRPr b="1" i="0" sz="1600" u="none" cap="none" strike="noStrike">
              <a:solidFill>
                <a:schemeClr val="lt1"/>
              </a:solidFill>
              <a:latin typeface="Montserrat"/>
              <a:ea typeface="Montserrat"/>
              <a:cs typeface="Montserrat"/>
              <a:sym typeface="Montserrat"/>
            </a:endParaRPr>
          </a:p>
        </p:txBody>
      </p:sp>
      <p:pic>
        <p:nvPicPr>
          <p:cNvPr descr="Partners | The F(o)und Project" id="56" name="Google Shape;56;p1"/>
          <p:cNvPicPr preferRelativeResize="0"/>
          <p:nvPr/>
        </p:nvPicPr>
        <p:blipFill rotWithShape="1">
          <a:blip r:embed="rId3">
            <a:alphaModFix/>
          </a:blip>
          <a:srcRect b="0" l="0" r="0" t="0"/>
          <a:stretch/>
        </p:blipFill>
        <p:spPr>
          <a:xfrm>
            <a:off x="3817744" y="4176868"/>
            <a:ext cx="1581912" cy="553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1af24e94335_0_0"/>
          <p:cNvPicPr preferRelativeResize="0"/>
          <p:nvPr/>
        </p:nvPicPr>
        <p:blipFill rotWithShape="1">
          <a:blip r:embed="rId3">
            <a:alphaModFix/>
          </a:blip>
          <a:srcRect b="758" l="0" r="0" t="768"/>
          <a:stretch/>
        </p:blipFill>
        <p:spPr>
          <a:xfrm>
            <a:off x="559430" y="1810293"/>
            <a:ext cx="3802380" cy="2492455"/>
          </a:xfrm>
          <a:custGeom>
            <a:rect b="b" l="l" r="r" t="t"/>
            <a:pathLst>
              <a:path extrusionOk="0" h="2492455" w="3802380">
                <a:moveTo>
                  <a:pt x="0" y="0"/>
                </a:moveTo>
                <a:lnTo>
                  <a:pt x="3802380" y="0"/>
                </a:lnTo>
                <a:lnTo>
                  <a:pt x="3802380" y="2492455"/>
                </a:lnTo>
                <a:lnTo>
                  <a:pt x="0" y="2492455"/>
                </a:lnTo>
                <a:close/>
              </a:path>
            </a:pathLst>
          </a:custGeom>
          <a:noFill/>
          <a:ln>
            <a:noFill/>
          </a:ln>
        </p:spPr>
      </p:pic>
      <p:sp>
        <p:nvSpPr>
          <p:cNvPr id="184" name="Google Shape;184;g1af24e94335_0_0"/>
          <p:cNvSpPr txBox="1"/>
          <p:nvPr/>
        </p:nvSpPr>
        <p:spPr>
          <a:xfrm>
            <a:off x="559430" y="1134320"/>
            <a:ext cx="3802500" cy="677100"/>
          </a:xfrm>
          <a:prstGeom prst="rect">
            <a:avLst/>
          </a:prstGeom>
          <a:solidFill>
            <a:srgbClr val="007A8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lang="en" sz="1600">
                <a:solidFill>
                  <a:schemeClr val="lt1"/>
                </a:solidFill>
                <a:latin typeface="Montserrat"/>
                <a:ea typeface="Montserrat"/>
                <a:cs typeface="Montserrat"/>
                <a:sym typeface="Montserrat"/>
              </a:rPr>
              <a:t>Impact of climate</a:t>
            </a:r>
            <a:r>
              <a:rPr b="1" i="0" lang="en" sz="1600" u="none" cap="none" strike="noStrike">
                <a:solidFill>
                  <a:schemeClr val="lt1"/>
                </a:solidFill>
                <a:latin typeface="Montserrat"/>
                <a:ea typeface="Montserrat"/>
                <a:cs typeface="Montserrat"/>
                <a:sym typeface="Montserrat"/>
              </a:rPr>
              <a:t> change on </a:t>
            </a:r>
            <a:r>
              <a:rPr b="1" lang="en" sz="1600">
                <a:solidFill>
                  <a:schemeClr val="lt1"/>
                </a:solidFill>
                <a:latin typeface="Montserrat"/>
                <a:ea typeface="Montserrat"/>
                <a:cs typeface="Montserrat"/>
                <a:sym typeface="Montserrat"/>
              </a:rPr>
              <a:t>p</a:t>
            </a:r>
            <a:r>
              <a:rPr b="1" i="0" lang="en" sz="1600" u="none" cap="none" strike="noStrike">
                <a:solidFill>
                  <a:schemeClr val="lt1"/>
                </a:solidFill>
                <a:latin typeface="Montserrat"/>
                <a:ea typeface="Montserrat"/>
                <a:cs typeface="Montserrat"/>
                <a:sym typeface="Montserrat"/>
              </a:rPr>
              <a:t>sychological </a:t>
            </a:r>
            <a:r>
              <a:rPr b="1" lang="en" sz="1600">
                <a:solidFill>
                  <a:schemeClr val="lt1"/>
                </a:solidFill>
                <a:latin typeface="Montserrat"/>
                <a:ea typeface="Montserrat"/>
                <a:cs typeface="Montserrat"/>
                <a:sym typeface="Montserrat"/>
              </a:rPr>
              <a:t>w</a:t>
            </a:r>
            <a:r>
              <a:rPr b="1" i="0" lang="en" sz="1600" u="none" cap="none" strike="noStrike">
                <a:solidFill>
                  <a:schemeClr val="lt1"/>
                </a:solidFill>
                <a:latin typeface="Montserrat"/>
                <a:ea typeface="Montserrat"/>
                <a:cs typeface="Montserrat"/>
                <a:sym typeface="Montserrat"/>
              </a:rPr>
              <a:t>ell-being</a:t>
            </a:r>
            <a:endParaRPr b="1" i="0" sz="1600" u="none" cap="none" strike="noStrike">
              <a:solidFill>
                <a:schemeClr val="lt1"/>
              </a:solidFill>
              <a:latin typeface="Montserrat"/>
              <a:ea typeface="Montserrat"/>
              <a:cs typeface="Montserrat"/>
              <a:sym typeface="Montserrat"/>
            </a:endParaRPr>
          </a:p>
        </p:txBody>
      </p:sp>
      <p:sp>
        <p:nvSpPr>
          <p:cNvPr id="185" name="Google Shape;185;g1af24e94335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86" name="Google Shape;186;g1af24e94335_0_0"/>
          <p:cNvSpPr txBox="1"/>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solidFill>
                  <a:srgbClr val="005058"/>
                </a:solidFill>
                <a:latin typeface="Montserrat"/>
                <a:ea typeface="Montserrat"/>
                <a:cs typeface="Montserrat"/>
                <a:sym typeface="Montserrat"/>
              </a:rPr>
              <a:t>Use Case: Global Sentiment and Climate Change</a:t>
            </a:r>
            <a:endParaRPr b="1" sz="2400">
              <a:solidFill>
                <a:srgbClr val="005058"/>
              </a:solidFill>
              <a:latin typeface="Montserrat"/>
              <a:ea typeface="Montserrat"/>
              <a:cs typeface="Montserrat"/>
              <a:sym typeface="Montserrat"/>
            </a:endParaRPr>
          </a:p>
        </p:txBody>
      </p:sp>
      <p:sp>
        <p:nvSpPr>
          <p:cNvPr id="187" name="Google Shape;187;g1af24e94335_0_0"/>
          <p:cNvSpPr txBox="1"/>
          <p:nvPr/>
        </p:nvSpPr>
        <p:spPr>
          <a:xfrm>
            <a:off x="4763718" y="1190391"/>
            <a:ext cx="3722100" cy="948300"/>
          </a:xfrm>
          <a:prstGeom prst="rect">
            <a:avLst/>
          </a:prstGeom>
          <a:noFill/>
          <a:ln>
            <a:noFill/>
          </a:ln>
        </p:spPr>
        <p:txBody>
          <a:bodyPr anchorCtr="0" anchor="ctr" bIns="0" lIns="0" spcFirstLastPara="1" rIns="0" wrap="square" tIns="0">
            <a:noAutofit/>
          </a:bodyPr>
          <a:lstStyle/>
          <a:p>
            <a:pPr indent="0" lvl="0" marL="0" rtl="0" algn="l">
              <a:lnSpc>
                <a:spcPct val="150000"/>
              </a:lnSpc>
              <a:spcBef>
                <a:spcPts val="0"/>
              </a:spcBef>
              <a:spcAft>
                <a:spcPts val="0"/>
              </a:spcAft>
              <a:buNone/>
            </a:pPr>
            <a:r>
              <a:t/>
            </a:r>
            <a:endParaRPr>
              <a:solidFill>
                <a:srgbClr val="555555"/>
              </a:solidFill>
            </a:endParaRPr>
          </a:p>
          <a:p>
            <a:pPr indent="0" lvl="0" marL="0" rtl="0" algn="l">
              <a:lnSpc>
                <a:spcPct val="150000"/>
              </a:lnSpc>
              <a:spcBef>
                <a:spcPts val="4000"/>
              </a:spcBef>
              <a:spcAft>
                <a:spcPts val="0"/>
              </a:spcAft>
              <a:buNone/>
            </a:pPr>
            <a:r>
              <a:t/>
            </a:r>
            <a:endParaRPr>
              <a:solidFill>
                <a:srgbClr val="555555"/>
              </a:solidFill>
            </a:endParaRPr>
          </a:p>
          <a:p>
            <a:pPr indent="0" lvl="0" marL="0" rtl="0" algn="l">
              <a:lnSpc>
                <a:spcPct val="150000"/>
              </a:lnSpc>
              <a:spcBef>
                <a:spcPts val="4000"/>
              </a:spcBef>
              <a:spcAft>
                <a:spcPts val="0"/>
              </a:spcAft>
              <a:buNone/>
            </a:pPr>
            <a:r>
              <a:t/>
            </a:r>
            <a:endParaRPr>
              <a:solidFill>
                <a:srgbClr val="555555"/>
              </a:solidFill>
            </a:endParaRPr>
          </a:p>
          <a:p>
            <a:pPr indent="-323850" lvl="0" marL="457200" rtl="0" algn="l">
              <a:lnSpc>
                <a:spcPct val="150000"/>
              </a:lnSpc>
              <a:spcBef>
                <a:spcPts val="4000"/>
              </a:spcBef>
              <a:spcAft>
                <a:spcPts val="0"/>
              </a:spcAft>
              <a:buClr>
                <a:srgbClr val="181818"/>
              </a:buClr>
              <a:buSzPts val="1500"/>
              <a:buChar char="●"/>
            </a:pPr>
            <a:r>
              <a:rPr lang="en" sz="1500">
                <a:solidFill>
                  <a:srgbClr val="181818"/>
                </a:solidFill>
              </a:rPr>
              <a:t>What is the impact of climate events, such as temperature increases and environmental disasters on subjective well-being and happiness?</a:t>
            </a:r>
            <a:endParaRPr sz="1500">
              <a:solidFill>
                <a:srgbClr val="181818"/>
              </a:solidFill>
            </a:endParaRPr>
          </a:p>
          <a:p>
            <a:pPr indent="-323850" lvl="0" marL="457200" rtl="0" algn="l">
              <a:lnSpc>
                <a:spcPct val="150000"/>
              </a:lnSpc>
              <a:spcBef>
                <a:spcPts val="0"/>
              </a:spcBef>
              <a:spcAft>
                <a:spcPts val="0"/>
              </a:spcAft>
              <a:buClr>
                <a:srgbClr val="181818"/>
              </a:buClr>
              <a:buSzPts val="1500"/>
              <a:buChar char="●"/>
            </a:pPr>
            <a:r>
              <a:rPr lang="en" sz="1500">
                <a:solidFill>
                  <a:srgbClr val="181818"/>
                </a:solidFill>
              </a:rPr>
              <a:t>How has belief in Climate Change evolved over time?</a:t>
            </a:r>
            <a:endParaRPr sz="1500">
              <a:solidFill>
                <a:srgbClr val="181818"/>
              </a:solidFill>
            </a:endParaRPr>
          </a:p>
          <a:p>
            <a:pPr indent="0" lvl="0" marL="0" rtl="0" algn="l">
              <a:lnSpc>
                <a:spcPct val="150000"/>
              </a:lnSpc>
              <a:spcBef>
                <a:spcPts val="4000"/>
              </a:spcBef>
              <a:spcAft>
                <a:spcPts val="0"/>
              </a:spcAft>
              <a:buNone/>
            </a:pPr>
            <a:r>
              <a:t/>
            </a:r>
            <a:endParaRPr>
              <a:solidFill>
                <a:srgbClr val="555555"/>
              </a:solidFill>
            </a:endParaRPr>
          </a:p>
          <a:p>
            <a:pPr indent="0" lvl="0" marL="0" rtl="0" algn="l">
              <a:lnSpc>
                <a:spcPct val="150000"/>
              </a:lnSpc>
              <a:spcBef>
                <a:spcPts val="4000"/>
              </a:spcBef>
              <a:spcAft>
                <a:spcPts val="4000"/>
              </a:spcAft>
              <a:buNone/>
            </a:pPr>
            <a:r>
              <a:t/>
            </a:r>
            <a:endParaRPr b="0" i="0" sz="1200" u="none" cap="none" strike="noStrike">
              <a:solidFill>
                <a:srgbClr val="000000"/>
              </a:solidFill>
              <a:latin typeface="Arial"/>
              <a:ea typeface="Arial"/>
              <a:cs typeface="Arial"/>
              <a:sym typeface="Arial"/>
            </a:endParaRPr>
          </a:p>
        </p:txBody>
      </p:sp>
      <p:pic>
        <p:nvPicPr>
          <p:cNvPr id="188" name="Google Shape;188;g1af24e94335_0_0"/>
          <p:cNvPicPr preferRelativeResize="0"/>
          <p:nvPr/>
        </p:nvPicPr>
        <p:blipFill>
          <a:blip r:embed="rId4">
            <a:alphaModFix/>
          </a:blip>
          <a:stretch>
            <a:fillRect/>
          </a:stretch>
        </p:blipFill>
        <p:spPr>
          <a:xfrm>
            <a:off x="7429150" y="3091532"/>
            <a:ext cx="1139808" cy="11485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b9ba3c823f_0_63"/>
          <p:cNvSpPr txBox="1"/>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2400">
                <a:solidFill>
                  <a:srgbClr val="005058"/>
                </a:solidFill>
                <a:latin typeface="Montserrat"/>
                <a:ea typeface="Montserrat"/>
                <a:cs typeface="Montserrat"/>
                <a:sym typeface="Montserrat"/>
              </a:rPr>
              <a:t>Global Sentiment and Climate Change</a:t>
            </a:r>
            <a:endParaRPr b="1" sz="2400">
              <a:solidFill>
                <a:srgbClr val="005058"/>
              </a:solidFill>
              <a:latin typeface="Montserrat"/>
              <a:ea typeface="Montserrat"/>
              <a:cs typeface="Montserrat"/>
              <a:sym typeface="Montserrat"/>
            </a:endParaRPr>
          </a:p>
        </p:txBody>
      </p:sp>
      <p:pic>
        <p:nvPicPr>
          <p:cNvPr id="194" name="Google Shape;194;g1b9ba3c823f_0_63"/>
          <p:cNvPicPr preferRelativeResize="0"/>
          <p:nvPr/>
        </p:nvPicPr>
        <p:blipFill rotWithShape="1">
          <a:blip r:embed="rId3">
            <a:alphaModFix/>
          </a:blip>
          <a:srcRect b="0" l="52840" r="1159" t="12464"/>
          <a:stretch/>
        </p:blipFill>
        <p:spPr>
          <a:xfrm>
            <a:off x="5121375" y="938650"/>
            <a:ext cx="3264410" cy="3894710"/>
          </a:xfrm>
          <a:prstGeom prst="rect">
            <a:avLst/>
          </a:prstGeom>
          <a:noFill/>
          <a:ln>
            <a:noFill/>
          </a:ln>
        </p:spPr>
      </p:pic>
      <p:pic>
        <p:nvPicPr>
          <p:cNvPr id="195" name="Google Shape;195;g1b9ba3c823f_0_63"/>
          <p:cNvPicPr preferRelativeResize="0"/>
          <p:nvPr/>
        </p:nvPicPr>
        <p:blipFill rotWithShape="1">
          <a:blip r:embed="rId4">
            <a:alphaModFix/>
          </a:blip>
          <a:srcRect b="7383" l="3601" r="49069" t="45733"/>
          <a:stretch/>
        </p:blipFill>
        <p:spPr>
          <a:xfrm>
            <a:off x="716975" y="2613700"/>
            <a:ext cx="3054100" cy="1897674"/>
          </a:xfrm>
          <a:prstGeom prst="rect">
            <a:avLst/>
          </a:prstGeom>
          <a:noFill/>
          <a:ln>
            <a:noFill/>
          </a:ln>
        </p:spPr>
      </p:pic>
      <p:sp>
        <p:nvSpPr>
          <p:cNvPr id="196" name="Google Shape;196;g1b9ba3c823f_0_63"/>
          <p:cNvSpPr txBox="1"/>
          <p:nvPr/>
        </p:nvSpPr>
        <p:spPr>
          <a:xfrm>
            <a:off x="501242" y="844041"/>
            <a:ext cx="4217400" cy="1076100"/>
          </a:xfrm>
          <a:prstGeom prst="rect">
            <a:avLst/>
          </a:prstGeom>
          <a:noFill/>
          <a:ln>
            <a:noFill/>
          </a:ln>
        </p:spPr>
        <p:txBody>
          <a:bodyPr anchorCtr="0" anchor="ctr" bIns="0" lIns="0" spcFirstLastPara="1" rIns="0" wrap="square" tIns="0">
            <a:noAutofit/>
          </a:bodyPr>
          <a:lstStyle/>
          <a:p>
            <a:pPr indent="0" lvl="0" marL="457200" rtl="0" algn="l">
              <a:lnSpc>
                <a:spcPct val="150000"/>
              </a:lnSpc>
              <a:spcBef>
                <a:spcPts val="0"/>
              </a:spcBef>
              <a:spcAft>
                <a:spcPts val="0"/>
              </a:spcAft>
              <a:buNone/>
            </a:pPr>
            <a:r>
              <a:t/>
            </a:r>
            <a:endParaRPr sz="900">
              <a:solidFill>
                <a:schemeClr val="dk1"/>
              </a:solidFill>
            </a:endParaRPr>
          </a:p>
          <a:p>
            <a:pPr indent="0" lvl="0" marL="457200" rtl="0" algn="l">
              <a:lnSpc>
                <a:spcPct val="150000"/>
              </a:lnSpc>
              <a:spcBef>
                <a:spcPts val="4000"/>
              </a:spcBef>
              <a:spcAft>
                <a:spcPts val="0"/>
              </a:spcAft>
              <a:buNone/>
            </a:pPr>
            <a:r>
              <a:t/>
            </a:r>
            <a:endParaRPr sz="900">
              <a:solidFill>
                <a:schemeClr val="dk1"/>
              </a:solidFill>
            </a:endParaRPr>
          </a:p>
          <a:p>
            <a:pPr indent="-304800" lvl="0" marL="457200" rtl="0" algn="l">
              <a:lnSpc>
                <a:spcPct val="150000"/>
              </a:lnSpc>
              <a:spcBef>
                <a:spcPts val="4000"/>
              </a:spcBef>
              <a:spcAft>
                <a:spcPts val="0"/>
              </a:spcAft>
              <a:buClr>
                <a:schemeClr val="dk1"/>
              </a:buClr>
              <a:buSzPts val="1200"/>
              <a:buChar char="●"/>
            </a:pPr>
            <a:r>
              <a:rPr lang="en" sz="1200">
                <a:solidFill>
                  <a:schemeClr val="dk1"/>
                </a:solidFill>
              </a:rPr>
              <a:t>Ongoing </a:t>
            </a:r>
            <a:r>
              <a:rPr lang="en" sz="1200">
                <a:solidFill>
                  <a:schemeClr val="dk1"/>
                </a:solidFill>
              </a:rPr>
              <a:t>collaboration</a:t>
            </a:r>
            <a:r>
              <a:rPr lang="en" sz="1200">
                <a:solidFill>
                  <a:schemeClr val="dk1"/>
                </a:solidFill>
              </a:rPr>
              <a:t> with MIT SUL</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chemeClr val="dk1"/>
                </a:solidFill>
              </a:rPr>
              <a:t>Study the </a:t>
            </a:r>
            <a:r>
              <a:rPr b="1" lang="en" sz="1200">
                <a:solidFill>
                  <a:srgbClr val="007A87"/>
                </a:solidFill>
              </a:rPr>
              <a:t>global nonlinear effect of temperature</a:t>
            </a:r>
            <a:r>
              <a:rPr lang="en" sz="1200">
                <a:solidFill>
                  <a:schemeClr val="dk1"/>
                </a:solidFill>
              </a:rPr>
              <a:t> on human sentiment </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chemeClr val="dk1"/>
                </a:solidFill>
              </a:rPr>
              <a:t>Stay tuned for detailed results to be discussed in our upcoming publication!</a:t>
            </a:r>
            <a:endParaRPr sz="1200">
              <a:solidFill>
                <a:schemeClr val="dk1"/>
              </a:solidFill>
            </a:endParaRPr>
          </a:p>
          <a:p>
            <a:pPr indent="0" lvl="0" marL="0" rtl="0" algn="l">
              <a:lnSpc>
                <a:spcPct val="150000"/>
              </a:lnSpc>
              <a:spcBef>
                <a:spcPts val="4000"/>
              </a:spcBef>
              <a:spcAft>
                <a:spcPts val="4000"/>
              </a:spcAft>
              <a:buNone/>
            </a:pPr>
            <a:r>
              <a:t/>
            </a:r>
            <a:endParaRPr>
              <a:solidFill>
                <a:srgbClr val="555555"/>
              </a:solidFill>
            </a:endParaRPr>
          </a:p>
        </p:txBody>
      </p:sp>
      <p:sp>
        <p:nvSpPr>
          <p:cNvPr id="197" name="Google Shape;197;g1b9ba3c823f_0_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af24e94335_0_77"/>
          <p:cNvSpPr/>
          <p:nvPr/>
        </p:nvSpPr>
        <p:spPr>
          <a:xfrm>
            <a:off x="5500700" y="908925"/>
            <a:ext cx="3264000" cy="3855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3" name="Google Shape;203;g1af24e94335_0_77"/>
          <p:cNvSpPr txBox="1"/>
          <p:nvPr>
            <p:ph type="title"/>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Results and </a:t>
            </a:r>
            <a:r>
              <a:rPr b="1" lang="en" sz="2400">
                <a:solidFill>
                  <a:srgbClr val="005058"/>
                </a:solidFill>
                <a:latin typeface="Montserrat"/>
                <a:ea typeface="Montserrat"/>
                <a:cs typeface="Montserrat"/>
                <a:sym typeface="Montserrat"/>
              </a:rPr>
              <a:t>Impact</a:t>
            </a:r>
            <a:endParaRPr b="1" sz="2400">
              <a:solidFill>
                <a:srgbClr val="005058"/>
              </a:solidFill>
              <a:latin typeface="Montserrat"/>
              <a:ea typeface="Montserrat"/>
              <a:cs typeface="Montserrat"/>
              <a:sym typeface="Montserrat"/>
            </a:endParaRPr>
          </a:p>
        </p:txBody>
      </p:sp>
      <p:sp>
        <p:nvSpPr>
          <p:cNvPr id="204" name="Google Shape;204;g1af24e94335_0_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05" name="Google Shape;205;g1af24e94335_0_77"/>
          <p:cNvSpPr txBox="1"/>
          <p:nvPr/>
        </p:nvSpPr>
        <p:spPr>
          <a:xfrm>
            <a:off x="7150468" y="1893885"/>
            <a:ext cx="1621800" cy="1848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1200" u="none" cap="none" strike="noStrike">
                <a:solidFill>
                  <a:srgbClr val="007A87"/>
                </a:solidFill>
                <a:latin typeface="Arial"/>
                <a:ea typeface="Arial"/>
                <a:cs typeface="Arial"/>
                <a:sym typeface="Arial"/>
              </a:rPr>
              <a:t>Dr. Juan Palacios</a:t>
            </a:r>
            <a:endParaRPr b="1" i="0" sz="1200" u="none" cap="none" strike="noStrike">
              <a:solidFill>
                <a:srgbClr val="007A87"/>
              </a:solidFill>
              <a:latin typeface="Arial"/>
              <a:ea typeface="Arial"/>
              <a:cs typeface="Arial"/>
              <a:sym typeface="Arial"/>
            </a:endParaRPr>
          </a:p>
        </p:txBody>
      </p:sp>
      <p:sp>
        <p:nvSpPr>
          <p:cNvPr id="206" name="Google Shape;206;g1af24e94335_0_77"/>
          <p:cNvSpPr txBox="1"/>
          <p:nvPr/>
        </p:nvSpPr>
        <p:spPr>
          <a:xfrm>
            <a:off x="7150468" y="2164161"/>
            <a:ext cx="1621800" cy="1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800" u="none" cap="none" strike="noStrike">
                <a:solidFill>
                  <a:schemeClr val="dk1"/>
                </a:solidFill>
                <a:latin typeface="Arial"/>
                <a:ea typeface="Arial"/>
                <a:cs typeface="Arial"/>
                <a:sym typeface="Arial"/>
              </a:rPr>
              <a:t>Head of Research, MIT SUL</a:t>
            </a:r>
            <a:endParaRPr b="1" i="0" sz="800" u="none" cap="none" strike="noStrike">
              <a:solidFill>
                <a:schemeClr val="dk1"/>
              </a:solidFill>
              <a:latin typeface="Arial"/>
              <a:ea typeface="Arial"/>
              <a:cs typeface="Arial"/>
              <a:sym typeface="Arial"/>
            </a:endParaRPr>
          </a:p>
        </p:txBody>
      </p:sp>
      <p:sp>
        <p:nvSpPr>
          <p:cNvPr id="207" name="Google Shape;207;g1af24e94335_0_77"/>
          <p:cNvSpPr/>
          <p:nvPr/>
        </p:nvSpPr>
        <p:spPr>
          <a:xfrm>
            <a:off x="5638800" y="2929950"/>
            <a:ext cx="2980800" cy="1676400"/>
          </a:xfrm>
          <a:prstGeom prst="rect">
            <a:avLst/>
          </a:prstGeom>
          <a:noFill/>
          <a:ln cap="flat" cmpd="sng" w="25400">
            <a:solidFill>
              <a:srgbClr val="007A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8" name="Google Shape;208;g1af24e94335_0_77"/>
          <p:cNvPicPr preferRelativeResize="0"/>
          <p:nvPr/>
        </p:nvPicPr>
        <p:blipFill rotWithShape="1">
          <a:blip r:embed="rId3">
            <a:alphaModFix/>
          </a:blip>
          <a:srcRect b="0" l="0" r="0" t="0"/>
          <a:stretch/>
        </p:blipFill>
        <p:spPr>
          <a:xfrm>
            <a:off x="8352664" y="4486525"/>
            <a:ext cx="239590" cy="239590"/>
          </a:xfrm>
          <a:prstGeom prst="rect">
            <a:avLst/>
          </a:prstGeom>
          <a:noFill/>
          <a:ln>
            <a:noFill/>
          </a:ln>
        </p:spPr>
      </p:pic>
      <p:pic>
        <p:nvPicPr>
          <p:cNvPr id="209" name="Google Shape;209;g1af24e94335_0_77"/>
          <p:cNvPicPr preferRelativeResize="0"/>
          <p:nvPr/>
        </p:nvPicPr>
        <p:blipFill rotWithShape="1">
          <a:blip r:embed="rId3">
            <a:alphaModFix/>
          </a:blip>
          <a:srcRect b="0" l="0" r="0" t="0"/>
          <a:stretch/>
        </p:blipFill>
        <p:spPr>
          <a:xfrm rot="10800000">
            <a:off x="5812418" y="2774707"/>
            <a:ext cx="239590" cy="239590"/>
          </a:xfrm>
          <a:prstGeom prst="rect">
            <a:avLst/>
          </a:prstGeom>
          <a:noFill/>
          <a:ln>
            <a:noFill/>
          </a:ln>
        </p:spPr>
      </p:pic>
      <p:sp>
        <p:nvSpPr>
          <p:cNvPr id="210" name="Google Shape;210;g1af24e94335_0_77"/>
          <p:cNvSpPr txBox="1"/>
          <p:nvPr/>
        </p:nvSpPr>
        <p:spPr>
          <a:xfrm>
            <a:off x="5699750" y="3151825"/>
            <a:ext cx="2851800" cy="1231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000"/>
              <a:buFont typeface="Arial"/>
              <a:buNone/>
            </a:pPr>
            <a:r>
              <a:rPr i="0" lang="en" sz="1000" u="none" cap="none" strike="noStrike">
                <a:solidFill>
                  <a:schemeClr val="dk1"/>
                </a:solidFill>
              </a:rPr>
              <a:t>The MIT SUL Lab undertook a global study on the social costs of extreme weather events. The access to the archive of </a:t>
            </a:r>
            <a:r>
              <a:rPr b="1" i="0" lang="en" sz="1000" u="none" cap="none" strike="noStrike">
                <a:solidFill>
                  <a:schemeClr val="accent5"/>
                </a:solidFill>
              </a:rPr>
              <a:t>high-frequency geocoded</a:t>
            </a:r>
            <a:r>
              <a:rPr i="0" lang="en" sz="1000" u="none" cap="none" strike="noStrike">
                <a:solidFill>
                  <a:schemeClr val="dk1"/>
                </a:solidFill>
              </a:rPr>
              <a:t> </a:t>
            </a:r>
            <a:r>
              <a:rPr lang="en" sz="1000">
                <a:solidFill>
                  <a:schemeClr val="dk1"/>
                </a:solidFill>
              </a:rPr>
              <a:t>t</a:t>
            </a:r>
            <a:r>
              <a:rPr i="0" lang="en" sz="1000" u="none" cap="none" strike="noStrike">
                <a:solidFill>
                  <a:schemeClr val="dk1"/>
                </a:solidFill>
              </a:rPr>
              <a:t>weets allowed us to include in our study </a:t>
            </a:r>
            <a:r>
              <a:rPr b="1" i="0" lang="en" sz="1000" u="none" cap="none" strike="noStrike">
                <a:solidFill>
                  <a:schemeClr val="accent5"/>
                </a:solidFill>
              </a:rPr>
              <a:t>granular measures of heat exposure</a:t>
            </a:r>
            <a:r>
              <a:rPr i="0" lang="en" sz="1000" u="none" cap="none" strike="noStrike">
                <a:solidFill>
                  <a:schemeClr val="dk1"/>
                </a:solidFill>
              </a:rPr>
              <a:t> and make use of state of the art econometric techniques to draw some causal links between extreme heat and expressed sentiment</a:t>
            </a:r>
            <a:r>
              <a:rPr b="0" i="0" lang="en" sz="10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p:txBody>
      </p:sp>
      <p:pic>
        <p:nvPicPr>
          <p:cNvPr descr="MIT Sustainable Urbanization Lab (@MIT_SUL) / Twitter" id="211" name="Google Shape;211;g1af24e94335_0_77"/>
          <p:cNvPicPr preferRelativeResize="0"/>
          <p:nvPr/>
        </p:nvPicPr>
        <p:blipFill rotWithShape="1">
          <a:blip r:embed="rId4">
            <a:alphaModFix/>
          </a:blip>
          <a:srcRect b="15620" l="15175" r="15182" t="15627"/>
          <a:stretch/>
        </p:blipFill>
        <p:spPr>
          <a:xfrm>
            <a:off x="8059305" y="1042052"/>
            <a:ext cx="594360" cy="583554"/>
          </a:xfrm>
          <a:prstGeom prst="rect">
            <a:avLst/>
          </a:prstGeom>
          <a:noFill/>
          <a:ln>
            <a:noFill/>
          </a:ln>
        </p:spPr>
      </p:pic>
      <p:pic>
        <p:nvPicPr>
          <p:cNvPr id="212" name="Google Shape;212;g1af24e94335_0_77"/>
          <p:cNvPicPr preferRelativeResize="0"/>
          <p:nvPr/>
        </p:nvPicPr>
        <p:blipFill rotWithShape="1">
          <a:blip r:embed="rId5">
            <a:alphaModFix/>
          </a:blip>
          <a:srcRect b="0" l="0" r="0" t="0"/>
          <a:stretch/>
        </p:blipFill>
        <p:spPr>
          <a:xfrm>
            <a:off x="5687375" y="1437225"/>
            <a:ext cx="1280100" cy="1280100"/>
          </a:xfrm>
          <a:prstGeom prst="roundRect">
            <a:avLst>
              <a:gd fmla="val 16667" name="adj"/>
            </a:avLst>
          </a:prstGeom>
          <a:noFill/>
          <a:ln>
            <a:noFill/>
          </a:ln>
        </p:spPr>
      </p:pic>
      <p:sp>
        <p:nvSpPr>
          <p:cNvPr id="213" name="Google Shape;213;g1af24e94335_0_77"/>
          <p:cNvSpPr/>
          <p:nvPr/>
        </p:nvSpPr>
        <p:spPr>
          <a:xfrm>
            <a:off x="5671625" y="1421875"/>
            <a:ext cx="1298400" cy="1281300"/>
          </a:xfrm>
          <a:prstGeom prst="roundRect">
            <a:avLst>
              <a:gd fmla="val 16667" name="adj"/>
            </a:avLst>
          </a:prstGeom>
          <a:noFill/>
          <a:ln cap="flat" cmpd="sng" w="38100">
            <a:solidFill>
              <a:srgbClr val="007A87"/>
            </a:solidFill>
            <a:prstDash val="solid"/>
            <a:round/>
            <a:headEnd len="sm" w="sm" type="none"/>
            <a:tailEnd len="sm" w="sm" type="none"/>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af24e94335_0_77"/>
          <p:cNvSpPr txBox="1"/>
          <p:nvPr/>
        </p:nvSpPr>
        <p:spPr>
          <a:xfrm>
            <a:off x="732395" y="1195866"/>
            <a:ext cx="4711800" cy="1185300"/>
          </a:xfrm>
          <a:prstGeom prst="rect">
            <a:avLst/>
          </a:prstGeom>
          <a:noFill/>
          <a:ln>
            <a:noFill/>
          </a:ln>
        </p:spPr>
        <p:txBody>
          <a:bodyPr anchorCtr="0" anchor="ctr" bIns="0" lIns="0" spcFirstLastPara="1" rIns="0" wrap="square" tIns="0">
            <a:spAutoFit/>
          </a:bodyPr>
          <a:lstStyle/>
          <a:p>
            <a:pPr indent="0" lvl="0" marL="0" rtl="0" algn="l">
              <a:lnSpc>
                <a:spcPct val="150000"/>
              </a:lnSpc>
              <a:spcBef>
                <a:spcPts val="0"/>
              </a:spcBef>
              <a:spcAft>
                <a:spcPts val="4000"/>
              </a:spcAft>
              <a:buNone/>
            </a:pPr>
            <a:r>
              <a:rPr lang="en">
                <a:solidFill>
                  <a:srgbClr val="555555"/>
                </a:solidFill>
              </a:rPr>
              <a:t>Chai, Y., Kakkar, D., Palacios, J., &amp; Zheng, S. (2022). Twitter Sentiment Geographical Index: </a:t>
            </a:r>
            <a:r>
              <a:rPr b="1" i="1" lang="en">
                <a:solidFill>
                  <a:schemeClr val="accent5"/>
                </a:solidFill>
              </a:rPr>
              <a:t>A global high-frequency dataset for monitoring Subjective Well-Being. </a:t>
            </a:r>
            <a:r>
              <a:rPr i="1" lang="en">
                <a:solidFill>
                  <a:srgbClr val="555555"/>
                </a:solidFill>
              </a:rPr>
              <a:t>Nature Scientific Data (Under Review)</a:t>
            </a:r>
            <a:r>
              <a:rPr lang="en">
                <a:solidFill>
                  <a:srgbClr val="555555"/>
                </a:solidFill>
              </a:rPr>
              <a:t>.</a:t>
            </a:r>
            <a:endParaRPr b="0" i="0" u="none" cap="none" strike="noStrike">
              <a:solidFill>
                <a:srgbClr val="000000"/>
              </a:solidFill>
              <a:latin typeface="Arial"/>
              <a:ea typeface="Arial"/>
              <a:cs typeface="Arial"/>
              <a:sym typeface="Arial"/>
            </a:endParaRPr>
          </a:p>
        </p:txBody>
      </p:sp>
      <p:sp>
        <p:nvSpPr>
          <p:cNvPr id="215" name="Google Shape;215;g1af24e94335_0_77"/>
          <p:cNvSpPr/>
          <p:nvPr/>
        </p:nvSpPr>
        <p:spPr>
          <a:xfrm>
            <a:off x="223800" y="1303773"/>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16" name="Google Shape;216;g1af24e94335_0_77"/>
          <p:cNvPicPr preferRelativeResize="0"/>
          <p:nvPr/>
        </p:nvPicPr>
        <p:blipFill rotWithShape="1">
          <a:blip r:embed="rId6">
            <a:alphaModFix/>
          </a:blip>
          <a:srcRect b="0" l="0" r="0" t="0"/>
          <a:stretch/>
        </p:blipFill>
        <p:spPr>
          <a:xfrm>
            <a:off x="312700" y="1392673"/>
            <a:ext cx="274319" cy="274319"/>
          </a:xfrm>
          <a:prstGeom prst="rect">
            <a:avLst/>
          </a:prstGeom>
          <a:noFill/>
          <a:ln>
            <a:noFill/>
          </a:ln>
        </p:spPr>
      </p:pic>
      <p:cxnSp>
        <p:nvCxnSpPr>
          <p:cNvPr id="217" name="Google Shape;217;g1af24e94335_0_77"/>
          <p:cNvCxnSpPr/>
          <p:nvPr/>
        </p:nvCxnSpPr>
        <p:spPr>
          <a:xfrm>
            <a:off x="247150" y="2500327"/>
            <a:ext cx="5023500" cy="0"/>
          </a:xfrm>
          <a:prstGeom prst="straightConnector1">
            <a:avLst/>
          </a:prstGeom>
          <a:noFill/>
          <a:ln cap="flat" cmpd="sng" w="19050">
            <a:solidFill>
              <a:srgbClr val="007A87"/>
            </a:solidFill>
            <a:prstDash val="dot"/>
            <a:round/>
            <a:headEnd len="sm" w="sm" type="none"/>
            <a:tailEnd len="sm" w="sm" type="none"/>
          </a:ln>
        </p:spPr>
      </p:cxnSp>
      <p:sp>
        <p:nvSpPr>
          <p:cNvPr id="218" name="Google Shape;218;g1af24e94335_0_77"/>
          <p:cNvSpPr txBox="1"/>
          <p:nvPr/>
        </p:nvSpPr>
        <p:spPr>
          <a:xfrm>
            <a:off x="745095" y="2707466"/>
            <a:ext cx="4711800" cy="1185300"/>
          </a:xfrm>
          <a:prstGeom prst="rect">
            <a:avLst/>
          </a:prstGeom>
          <a:noFill/>
          <a:ln>
            <a:noFill/>
          </a:ln>
        </p:spPr>
        <p:txBody>
          <a:bodyPr anchorCtr="0" anchor="ctr" bIns="0" lIns="0" spcFirstLastPara="1" rIns="0" wrap="square" tIns="0">
            <a:spAutoFit/>
          </a:bodyPr>
          <a:lstStyle/>
          <a:p>
            <a:pPr indent="0" lvl="0" marL="0" rtl="0" algn="l">
              <a:lnSpc>
                <a:spcPct val="150000"/>
              </a:lnSpc>
              <a:spcBef>
                <a:spcPts val="0"/>
              </a:spcBef>
              <a:spcAft>
                <a:spcPts val="4000"/>
              </a:spcAft>
              <a:buNone/>
            </a:pPr>
            <a:r>
              <a:rPr lang="en">
                <a:solidFill>
                  <a:srgbClr val="555555"/>
                </a:solidFill>
              </a:rPr>
              <a:t>Wang, J., Guetta-Jeanrenaud, N., Palacios, J., Fan, Y., Kakkar, D., Obradovich, N., &amp; Zheng, S. (2022). </a:t>
            </a:r>
            <a:r>
              <a:rPr b="1" i="1" lang="en">
                <a:solidFill>
                  <a:schemeClr val="accent5"/>
                </a:solidFill>
              </a:rPr>
              <a:t>A global nonlinear effect of temperature on human sentiment.</a:t>
            </a:r>
            <a:r>
              <a:rPr lang="en">
                <a:solidFill>
                  <a:srgbClr val="555555"/>
                </a:solidFill>
              </a:rPr>
              <a:t> </a:t>
            </a:r>
            <a:br>
              <a:rPr lang="en">
                <a:solidFill>
                  <a:srgbClr val="555555"/>
                </a:solidFill>
              </a:rPr>
            </a:br>
            <a:r>
              <a:rPr i="1" lang="en">
                <a:solidFill>
                  <a:srgbClr val="555555"/>
                </a:solidFill>
              </a:rPr>
              <a:t>Nature Human Behavior (Under Review).</a:t>
            </a:r>
            <a:endParaRPr b="0" i="1" sz="1200" u="none" cap="none" strike="noStrike">
              <a:solidFill>
                <a:srgbClr val="000000"/>
              </a:solidFill>
              <a:latin typeface="Arial"/>
              <a:ea typeface="Arial"/>
              <a:cs typeface="Arial"/>
              <a:sym typeface="Arial"/>
            </a:endParaRPr>
          </a:p>
        </p:txBody>
      </p:sp>
      <p:sp>
        <p:nvSpPr>
          <p:cNvPr id="219" name="Google Shape;219;g1af24e94335_0_77"/>
          <p:cNvSpPr/>
          <p:nvPr/>
        </p:nvSpPr>
        <p:spPr>
          <a:xfrm>
            <a:off x="236500" y="2815373"/>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20" name="Google Shape;220;g1af24e94335_0_77"/>
          <p:cNvPicPr preferRelativeResize="0"/>
          <p:nvPr/>
        </p:nvPicPr>
        <p:blipFill rotWithShape="1">
          <a:blip r:embed="rId6">
            <a:alphaModFix/>
          </a:blip>
          <a:srcRect b="0" l="0" r="0" t="0"/>
          <a:stretch/>
        </p:blipFill>
        <p:spPr>
          <a:xfrm>
            <a:off x="325400" y="2904273"/>
            <a:ext cx="274319" cy="2743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b9ba3c823f_0_176"/>
          <p:cNvSpPr txBox="1"/>
          <p:nvPr>
            <p:ph type="title"/>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Future Work</a:t>
            </a:r>
            <a:r>
              <a:rPr b="1" lang="en" sz="2400">
                <a:solidFill>
                  <a:srgbClr val="005058"/>
                </a:solidFill>
                <a:latin typeface="Montserrat"/>
                <a:ea typeface="Montserrat"/>
                <a:cs typeface="Montserrat"/>
                <a:sym typeface="Montserrat"/>
              </a:rPr>
              <a:t>: Real-time system</a:t>
            </a:r>
            <a:endParaRPr b="1" sz="2400">
              <a:solidFill>
                <a:srgbClr val="005058"/>
              </a:solidFill>
              <a:latin typeface="Montserrat"/>
              <a:ea typeface="Montserrat"/>
              <a:cs typeface="Montserrat"/>
              <a:sym typeface="Montserrat"/>
            </a:endParaRPr>
          </a:p>
        </p:txBody>
      </p:sp>
      <p:sp>
        <p:nvSpPr>
          <p:cNvPr id="226" name="Google Shape;226;g1b9ba3c823f_0_1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g1b9ba3c823f_0_176" title="Geotweet demo">
            <a:hlinkClick r:id="rId3"/>
          </p:cNvPr>
          <p:cNvPicPr preferRelativeResize="0"/>
          <p:nvPr/>
        </p:nvPicPr>
        <p:blipFill>
          <a:blip r:embed="rId4">
            <a:alphaModFix/>
          </a:blip>
          <a:stretch>
            <a:fillRect/>
          </a:stretch>
        </p:blipFill>
        <p:spPr>
          <a:xfrm>
            <a:off x="2022775" y="796275"/>
            <a:ext cx="5212080" cy="39450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80c7557d8b_7_29"/>
          <p:cNvSpPr txBox="1"/>
          <p:nvPr/>
        </p:nvSpPr>
        <p:spPr>
          <a:xfrm>
            <a:off x="240215" y="2683863"/>
            <a:ext cx="8663700" cy="14469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1800"/>
              <a:buFont typeface="Arial"/>
              <a:buNone/>
            </a:pPr>
            <a:r>
              <a:rPr lang="en">
                <a:solidFill>
                  <a:schemeClr val="dk1"/>
                </a:solidFill>
              </a:rPr>
              <a:t>Contact us:</a:t>
            </a:r>
            <a:br>
              <a:rPr lang="en">
                <a:solidFill>
                  <a:schemeClr val="dk1"/>
                </a:solidFill>
              </a:rPr>
            </a:br>
            <a:r>
              <a:rPr lang="en" u="sng">
                <a:solidFill>
                  <a:schemeClr val="hlink"/>
                </a:solidFill>
                <a:hlinkClick r:id="rId3"/>
              </a:rPr>
              <a:t>Harvard CGA</a:t>
            </a:r>
            <a:br>
              <a:rPr lang="en">
                <a:solidFill>
                  <a:schemeClr val="dk1"/>
                </a:solidFill>
              </a:rPr>
            </a:br>
            <a:endParaRPr>
              <a:solidFill>
                <a:schemeClr val="dk1"/>
              </a:solidFill>
            </a:endParaRPr>
          </a:p>
          <a:p>
            <a:pPr indent="0" lvl="0" marL="0" rtl="0" algn="ctr">
              <a:lnSpc>
                <a:spcPct val="100000"/>
              </a:lnSpc>
              <a:spcBef>
                <a:spcPts val="0"/>
              </a:spcBef>
              <a:spcAft>
                <a:spcPts val="0"/>
              </a:spcAft>
              <a:buClr>
                <a:schemeClr val="dk1"/>
              </a:buClr>
              <a:buSzPts val="1800"/>
              <a:buFont typeface="Arial"/>
              <a:buNone/>
            </a:pPr>
            <a:r>
              <a:rPr lang="en">
                <a:solidFill>
                  <a:schemeClr val="dk1"/>
                </a:solidFill>
              </a:rPr>
              <a:t>or</a:t>
            </a:r>
            <a:endParaRPr>
              <a:solidFill>
                <a:schemeClr val="dk1"/>
              </a:solidFill>
            </a:endParaRPr>
          </a:p>
          <a:p>
            <a:pPr indent="0" lvl="0" marL="0" rtl="0" algn="ctr">
              <a:lnSpc>
                <a:spcPct val="100000"/>
              </a:lnSpc>
              <a:spcBef>
                <a:spcPts val="1200"/>
              </a:spcBef>
              <a:spcAft>
                <a:spcPts val="0"/>
              </a:spcAft>
              <a:buClr>
                <a:schemeClr val="dk1"/>
              </a:buClr>
              <a:buSzPts val="1800"/>
              <a:buFont typeface="Arial"/>
              <a:buNone/>
            </a:pPr>
            <a:r>
              <a:rPr lang="en">
                <a:solidFill>
                  <a:schemeClr val="dk1"/>
                </a:solidFill>
              </a:rPr>
              <a:t>Email:</a:t>
            </a:r>
            <a:br>
              <a:rPr lang="en">
                <a:solidFill>
                  <a:schemeClr val="dk1"/>
                </a:solidFill>
              </a:rPr>
            </a:br>
            <a:r>
              <a:rPr lang="en" u="sng">
                <a:solidFill>
                  <a:schemeClr val="hlink"/>
                </a:solidFill>
                <a:hlinkClick r:id="rId4"/>
              </a:rPr>
              <a:t>Devika Kakkar</a:t>
            </a:r>
            <a:r>
              <a:rPr lang="en">
                <a:solidFill>
                  <a:schemeClr val="dk1"/>
                </a:solidFill>
              </a:rPr>
              <a:t> </a:t>
            </a:r>
            <a:endParaRPr b="1">
              <a:solidFill>
                <a:schemeClr val="dk1"/>
              </a:solidFill>
            </a:endParaRPr>
          </a:p>
        </p:txBody>
      </p:sp>
      <p:sp>
        <p:nvSpPr>
          <p:cNvPr id="233" name="Google Shape;233;g180c7557d8b_7_29"/>
          <p:cNvSpPr txBox="1"/>
          <p:nvPr/>
        </p:nvSpPr>
        <p:spPr>
          <a:xfrm>
            <a:off x="0" y="1921675"/>
            <a:ext cx="9144000" cy="554100"/>
          </a:xfrm>
          <a:prstGeom prst="rect">
            <a:avLst/>
          </a:prstGeom>
          <a:solidFill>
            <a:srgbClr val="007A8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1" lang="en" sz="2400">
                <a:solidFill>
                  <a:schemeClr val="lt1"/>
                </a:solidFill>
                <a:latin typeface="Montserrat"/>
                <a:ea typeface="Montserrat"/>
                <a:cs typeface="Montserrat"/>
                <a:sym typeface="Montserrat"/>
              </a:rPr>
              <a:t>Questions/ Comments?</a:t>
            </a:r>
            <a:endParaRPr b="1" i="0" sz="1600" u="none" cap="none" strike="noStrike">
              <a:solidFill>
                <a:schemeClr val="lt1"/>
              </a:solidFill>
              <a:latin typeface="Montserrat"/>
              <a:ea typeface="Montserrat"/>
              <a:cs typeface="Montserrat"/>
              <a:sym typeface="Montserrat"/>
            </a:endParaRPr>
          </a:p>
        </p:txBody>
      </p:sp>
      <p:pic>
        <p:nvPicPr>
          <p:cNvPr descr="Partners | The F(o)und Project" id="234" name="Google Shape;234;g180c7557d8b_7_29"/>
          <p:cNvPicPr preferRelativeResize="0"/>
          <p:nvPr/>
        </p:nvPicPr>
        <p:blipFill rotWithShape="1">
          <a:blip r:embed="rId5">
            <a:alphaModFix/>
          </a:blip>
          <a:srcRect b="0" l="0" r="0" t="0"/>
          <a:stretch/>
        </p:blipFill>
        <p:spPr>
          <a:xfrm>
            <a:off x="3970144" y="4557868"/>
            <a:ext cx="1490472" cy="5255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80c7557d8b_1_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62" name="Google Shape;62;g180c7557d8b_1_1"/>
          <p:cNvPicPr preferRelativeResize="0"/>
          <p:nvPr/>
        </p:nvPicPr>
        <p:blipFill rotWithShape="1">
          <a:blip r:embed="rId3">
            <a:alphaModFix/>
          </a:blip>
          <a:srcRect b="3749" l="9063" r="8161" t="21994"/>
          <a:stretch/>
        </p:blipFill>
        <p:spPr>
          <a:xfrm>
            <a:off x="2939000" y="1011063"/>
            <a:ext cx="3273554" cy="1823581"/>
          </a:xfrm>
          <a:prstGeom prst="rect">
            <a:avLst/>
          </a:prstGeom>
          <a:noFill/>
          <a:ln>
            <a:noFill/>
          </a:ln>
        </p:spPr>
      </p:pic>
      <p:sp>
        <p:nvSpPr>
          <p:cNvPr id="63" name="Google Shape;63;g180c7557d8b_1_1"/>
          <p:cNvSpPr txBox="1"/>
          <p:nvPr>
            <p:ph type="title"/>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Introduction: </a:t>
            </a:r>
            <a:r>
              <a:rPr b="1" lang="en" sz="2400">
                <a:solidFill>
                  <a:srgbClr val="005058"/>
                </a:solidFill>
                <a:latin typeface="Montserrat"/>
                <a:ea typeface="Montserrat"/>
                <a:cs typeface="Montserrat"/>
                <a:sym typeface="Montserrat"/>
              </a:rPr>
              <a:t>Subjective Well-Being</a:t>
            </a:r>
            <a:endParaRPr b="1" sz="2400">
              <a:solidFill>
                <a:srgbClr val="005058"/>
              </a:solidFill>
              <a:latin typeface="Montserrat"/>
              <a:ea typeface="Montserrat"/>
              <a:cs typeface="Montserrat"/>
              <a:sym typeface="Montserrat"/>
            </a:endParaRPr>
          </a:p>
        </p:txBody>
      </p:sp>
      <p:sp>
        <p:nvSpPr>
          <p:cNvPr id="64" name="Google Shape;64;g180c7557d8b_1_1"/>
          <p:cNvSpPr txBox="1"/>
          <p:nvPr/>
        </p:nvSpPr>
        <p:spPr>
          <a:xfrm>
            <a:off x="132499" y="3520682"/>
            <a:ext cx="2647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t>Subjective Well-being (SWB) = </a:t>
            </a:r>
            <a:r>
              <a:rPr b="1" lang="en" sz="1200">
                <a:solidFill>
                  <a:srgbClr val="007A87"/>
                </a:solidFill>
              </a:rPr>
              <a:t>Reflective cognitive judgments + Emotional feelings</a:t>
            </a:r>
            <a:r>
              <a:rPr lang="en" sz="1200"/>
              <a:t>. Provides a measure of life satisfaction</a:t>
            </a:r>
            <a:endParaRPr sz="1200"/>
          </a:p>
        </p:txBody>
      </p:sp>
      <p:sp>
        <p:nvSpPr>
          <p:cNvPr id="65" name="Google Shape;65;g180c7557d8b_1_1"/>
          <p:cNvSpPr txBox="1"/>
          <p:nvPr/>
        </p:nvSpPr>
        <p:spPr>
          <a:xfrm>
            <a:off x="3306200" y="3471425"/>
            <a:ext cx="25203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1200">
                <a:solidFill>
                  <a:schemeClr val="dk1"/>
                </a:solidFill>
              </a:rPr>
              <a:t>Traditionally SWB has been measured using surveys, however they have </a:t>
            </a:r>
            <a:r>
              <a:rPr b="1" lang="en" sz="1200">
                <a:solidFill>
                  <a:srgbClr val="007A87"/>
                </a:solidFill>
              </a:rPr>
              <a:t>scalability</a:t>
            </a:r>
            <a:r>
              <a:rPr lang="en" sz="1200">
                <a:solidFill>
                  <a:schemeClr val="dk1"/>
                </a:solidFill>
              </a:rPr>
              <a:t> issues, significant </a:t>
            </a:r>
            <a:r>
              <a:rPr b="1" lang="en" sz="1200">
                <a:solidFill>
                  <a:srgbClr val="007A87"/>
                </a:solidFill>
              </a:rPr>
              <a:t>time delay</a:t>
            </a:r>
            <a:r>
              <a:rPr lang="en" sz="1200">
                <a:solidFill>
                  <a:schemeClr val="dk1"/>
                </a:solidFill>
              </a:rPr>
              <a:t> and high </a:t>
            </a:r>
            <a:r>
              <a:rPr b="1" lang="en" sz="1200">
                <a:solidFill>
                  <a:srgbClr val="007A87"/>
                </a:solidFill>
              </a:rPr>
              <a:t>cost</a:t>
            </a:r>
            <a:endParaRPr b="1" sz="1200">
              <a:solidFill>
                <a:srgbClr val="007A87"/>
              </a:solidFill>
            </a:endParaRPr>
          </a:p>
          <a:p>
            <a:pPr indent="0" lvl="0" marL="457200" marR="0" rtl="0" algn="l">
              <a:lnSpc>
                <a:spcPct val="100000"/>
              </a:lnSpc>
              <a:spcBef>
                <a:spcPts val="0"/>
              </a:spcBef>
              <a:spcAft>
                <a:spcPts val="0"/>
              </a:spcAft>
              <a:buNone/>
            </a:pPr>
            <a:r>
              <a:t/>
            </a:r>
            <a:endParaRPr sz="1200"/>
          </a:p>
        </p:txBody>
      </p:sp>
      <p:sp>
        <p:nvSpPr>
          <p:cNvPr id="66" name="Google Shape;66;g180c7557d8b_1_1"/>
          <p:cNvSpPr txBox="1"/>
          <p:nvPr/>
        </p:nvSpPr>
        <p:spPr>
          <a:xfrm>
            <a:off x="6235950" y="3471425"/>
            <a:ext cx="24591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1200">
                <a:solidFill>
                  <a:srgbClr val="007A87"/>
                </a:solidFill>
              </a:rPr>
              <a:t>Social media</a:t>
            </a:r>
            <a:r>
              <a:rPr lang="en" sz="1200"/>
              <a:t> users generate useful traces of their attitudes, beliefs, and feelings at every moment</a:t>
            </a:r>
            <a:endParaRPr sz="1200"/>
          </a:p>
        </p:txBody>
      </p:sp>
      <p:pic>
        <p:nvPicPr>
          <p:cNvPr id="67" name="Google Shape;67;g180c7557d8b_1_1"/>
          <p:cNvPicPr preferRelativeResize="0"/>
          <p:nvPr/>
        </p:nvPicPr>
        <p:blipFill rotWithShape="1">
          <a:blip r:embed="rId4">
            <a:alphaModFix/>
          </a:blip>
          <a:srcRect b="0" l="0" r="0" t="0"/>
          <a:stretch/>
        </p:blipFill>
        <p:spPr>
          <a:xfrm>
            <a:off x="1341474" y="2868856"/>
            <a:ext cx="435451" cy="435451"/>
          </a:xfrm>
          <a:prstGeom prst="rect">
            <a:avLst/>
          </a:prstGeom>
          <a:noFill/>
          <a:ln>
            <a:noFill/>
          </a:ln>
        </p:spPr>
      </p:pic>
      <p:pic>
        <p:nvPicPr>
          <p:cNvPr id="68" name="Google Shape;68;g180c7557d8b_1_1"/>
          <p:cNvPicPr preferRelativeResize="0"/>
          <p:nvPr/>
        </p:nvPicPr>
        <p:blipFill rotWithShape="1">
          <a:blip r:embed="rId5">
            <a:alphaModFix/>
          </a:blip>
          <a:srcRect b="0" l="0" r="0" t="0"/>
          <a:stretch/>
        </p:blipFill>
        <p:spPr>
          <a:xfrm>
            <a:off x="4229100" y="2819881"/>
            <a:ext cx="533402" cy="533402"/>
          </a:xfrm>
          <a:prstGeom prst="rect">
            <a:avLst/>
          </a:prstGeom>
          <a:noFill/>
          <a:ln>
            <a:noFill/>
          </a:ln>
        </p:spPr>
      </p:pic>
      <p:sp>
        <p:nvSpPr>
          <p:cNvPr id="69" name="Google Shape;69;g180c7557d8b_1_1"/>
          <p:cNvSpPr txBox="1"/>
          <p:nvPr/>
        </p:nvSpPr>
        <p:spPr>
          <a:xfrm>
            <a:off x="311700" y="2965900"/>
            <a:ext cx="25299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1300">
                <a:solidFill>
                  <a:srgbClr val="FFFFFF"/>
                </a:solidFill>
                <a:latin typeface="Montserrat"/>
                <a:ea typeface="Montserrat"/>
                <a:cs typeface="Montserrat"/>
                <a:sym typeface="Montserrat"/>
              </a:rPr>
              <a:t>Definition</a:t>
            </a:r>
            <a:endParaRPr b="1" sz="1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1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000"/>
              <a:buFont typeface="Arial"/>
              <a:buNone/>
            </a:pPr>
            <a:r>
              <a:t/>
            </a:r>
            <a:endParaRPr b="1" sz="1300">
              <a:solidFill>
                <a:srgbClr val="FFFFFF"/>
              </a:solidFill>
              <a:latin typeface="Montserrat"/>
              <a:ea typeface="Montserrat"/>
              <a:cs typeface="Montserrat"/>
              <a:sym typeface="Montserrat"/>
            </a:endParaRPr>
          </a:p>
        </p:txBody>
      </p:sp>
      <p:sp>
        <p:nvSpPr>
          <p:cNvPr id="70" name="Google Shape;70;g180c7557d8b_1_1"/>
          <p:cNvSpPr txBox="1"/>
          <p:nvPr/>
        </p:nvSpPr>
        <p:spPr>
          <a:xfrm>
            <a:off x="3402825" y="2965900"/>
            <a:ext cx="24168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1300">
                <a:solidFill>
                  <a:srgbClr val="FFFFFF"/>
                </a:solidFill>
                <a:latin typeface="Montserrat"/>
                <a:ea typeface="Montserrat"/>
                <a:cs typeface="Montserrat"/>
                <a:sym typeface="Montserrat"/>
              </a:rPr>
              <a:t>Traditional Approach</a:t>
            </a:r>
            <a:endParaRPr b="1" sz="1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1300">
              <a:solidFill>
                <a:srgbClr val="FFFFFF"/>
              </a:solidFill>
              <a:latin typeface="Montserrat"/>
              <a:ea typeface="Montserrat"/>
              <a:cs typeface="Montserrat"/>
              <a:sym typeface="Montserrat"/>
            </a:endParaRPr>
          </a:p>
        </p:txBody>
      </p:sp>
      <p:sp>
        <p:nvSpPr>
          <p:cNvPr id="71" name="Google Shape;71;g180c7557d8b_1_1"/>
          <p:cNvSpPr txBox="1"/>
          <p:nvPr/>
        </p:nvSpPr>
        <p:spPr>
          <a:xfrm>
            <a:off x="6297150" y="2965900"/>
            <a:ext cx="24591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1300">
                <a:solidFill>
                  <a:srgbClr val="FFFFFF"/>
                </a:solidFill>
                <a:latin typeface="Montserrat"/>
                <a:ea typeface="Montserrat"/>
                <a:cs typeface="Montserrat"/>
                <a:sym typeface="Montserrat"/>
              </a:rPr>
              <a:t>Opportunity</a:t>
            </a:r>
            <a:endParaRPr b="1" sz="1300">
              <a:solidFill>
                <a:srgbClr val="FFFFFF"/>
              </a:solidFill>
              <a:latin typeface="Montserrat"/>
              <a:ea typeface="Montserrat"/>
              <a:cs typeface="Montserrat"/>
              <a:sym typeface="Montserrat"/>
            </a:endParaRPr>
          </a:p>
        </p:txBody>
      </p:sp>
      <p:cxnSp>
        <p:nvCxnSpPr>
          <p:cNvPr id="72" name="Google Shape;72;g180c7557d8b_1_1"/>
          <p:cNvCxnSpPr/>
          <p:nvPr/>
        </p:nvCxnSpPr>
        <p:spPr>
          <a:xfrm>
            <a:off x="3031525" y="2965891"/>
            <a:ext cx="0" cy="1484400"/>
          </a:xfrm>
          <a:prstGeom prst="straightConnector1">
            <a:avLst/>
          </a:prstGeom>
          <a:noFill/>
          <a:ln cap="flat" cmpd="sng" w="19050">
            <a:solidFill>
              <a:srgbClr val="007A87"/>
            </a:solidFill>
            <a:prstDash val="dot"/>
            <a:round/>
            <a:headEnd len="sm" w="sm" type="none"/>
            <a:tailEnd len="sm" w="sm" type="none"/>
          </a:ln>
        </p:spPr>
      </p:cxnSp>
      <p:cxnSp>
        <p:nvCxnSpPr>
          <p:cNvPr id="73" name="Google Shape;73;g180c7557d8b_1_1"/>
          <p:cNvCxnSpPr/>
          <p:nvPr/>
        </p:nvCxnSpPr>
        <p:spPr>
          <a:xfrm>
            <a:off x="6076075" y="3001791"/>
            <a:ext cx="0" cy="1484400"/>
          </a:xfrm>
          <a:prstGeom prst="straightConnector1">
            <a:avLst/>
          </a:prstGeom>
          <a:noFill/>
          <a:ln cap="flat" cmpd="sng" w="19050">
            <a:solidFill>
              <a:srgbClr val="007A87"/>
            </a:solidFill>
            <a:prstDash val="dot"/>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g1b9ba3c823f_0_40"/>
          <p:cNvPicPr preferRelativeResize="0"/>
          <p:nvPr/>
        </p:nvPicPr>
        <p:blipFill rotWithShape="1">
          <a:blip r:embed="rId3">
            <a:alphaModFix amt="86000"/>
          </a:blip>
          <a:srcRect b="21501" l="0" r="0" t="24023"/>
          <a:stretch/>
        </p:blipFill>
        <p:spPr>
          <a:xfrm>
            <a:off x="0" y="-59650"/>
            <a:ext cx="9144003" cy="3075709"/>
          </a:xfrm>
          <a:prstGeom prst="rect">
            <a:avLst/>
          </a:prstGeom>
          <a:noFill/>
          <a:ln>
            <a:noFill/>
          </a:ln>
        </p:spPr>
      </p:pic>
      <p:sp>
        <p:nvSpPr>
          <p:cNvPr id="79" name="Google Shape;79;g1b9ba3c823f_0_40"/>
          <p:cNvSpPr txBox="1"/>
          <p:nvPr/>
        </p:nvSpPr>
        <p:spPr>
          <a:xfrm>
            <a:off x="235499" y="3731857"/>
            <a:ext cx="26475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lang="en" sz="1200"/>
              <a:t>Provide a high-granularity monitor </a:t>
            </a:r>
            <a:r>
              <a:rPr lang="en" sz="1200">
                <a:solidFill>
                  <a:schemeClr val="dk1"/>
                </a:solidFill>
              </a:rPr>
              <a:t>of</a:t>
            </a:r>
            <a:r>
              <a:rPr b="1" lang="en" sz="1200">
                <a:solidFill>
                  <a:srgbClr val="007A87"/>
                </a:solidFill>
              </a:rPr>
              <a:t> </a:t>
            </a:r>
            <a:r>
              <a:rPr b="1" lang="en" sz="1200">
                <a:solidFill>
                  <a:srgbClr val="007A87"/>
                </a:solidFill>
              </a:rPr>
              <a:t>subjective</a:t>
            </a:r>
            <a:r>
              <a:rPr b="1" lang="en" sz="1200">
                <a:solidFill>
                  <a:srgbClr val="007A87"/>
                </a:solidFill>
              </a:rPr>
              <a:t> </a:t>
            </a:r>
            <a:r>
              <a:rPr b="1" i="0" lang="en" sz="1200" u="none" cap="none" strike="noStrike">
                <a:solidFill>
                  <a:srgbClr val="007A87"/>
                </a:solidFill>
                <a:latin typeface="Arial"/>
                <a:ea typeface="Arial"/>
                <a:cs typeface="Arial"/>
                <a:sym typeface="Arial"/>
              </a:rPr>
              <a:t>well being</a:t>
            </a:r>
            <a:r>
              <a:rPr b="0" i="0" lang="en" sz="1200" u="none" cap="none" strike="noStrike">
                <a:solidFill>
                  <a:srgbClr val="000000"/>
                </a:solidFill>
                <a:latin typeface="Arial"/>
                <a:ea typeface="Arial"/>
                <a:cs typeface="Arial"/>
                <a:sym typeface="Arial"/>
              </a:rPr>
              <a:t> </a:t>
            </a:r>
            <a:r>
              <a:rPr lang="en" sz="1200"/>
              <a:t>worldwide</a:t>
            </a:r>
            <a:endParaRPr b="0" i="0" sz="1200" u="none" cap="none" strike="noStrike">
              <a:solidFill>
                <a:srgbClr val="000000"/>
              </a:solidFill>
              <a:latin typeface="Arial"/>
              <a:ea typeface="Arial"/>
              <a:cs typeface="Arial"/>
              <a:sym typeface="Arial"/>
            </a:endParaRPr>
          </a:p>
        </p:txBody>
      </p:sp>
      <p:sp>
        <p:nvSpPr>
          <p:cNvPr id="80" name="Google Shape;80;g1b9ba3c823f_0_40"/>
          <p:cNvSpPr txBox="1"/>
          <p:nvPr/>
        </p:nvSpPr>
        <p:spPr>
          <a:xfrm>
            <a:off x="235499" y="3396993"/>
            <a:ext cx="26475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u="none" cap="none" strike="noStrike">
                <a:solidFill>
                  <a:srgbClr val="005058"/>
                </a:solidFill>
                <a:latin typeface="Montserrat"/>
                <a:ea typeface="Montserrat"/>
                <a:cs typeface="Montserrat"/>
                <a:sym typeface="Montserrat"/>
              </a:rPr>
              <a:t>Objective</a:t>
            </a:r>
            <a:endParaRPr b="1" i="0" u="none" cap="none" strike="noStrike">
              <a:solidFill>
                <a:srgbClr val="005058"/>
              </a:solidFill>
              <a:latin typeface="Montserrat"/>
              <a:ea typeface="Montserrat"/>
              <a:cs typeface="Montserrat"/>
              <a:sym typeface="Montserrat"/>
            </a:endParaRPr>
          </a:p>
        </p:txBody>
      </p:sp>
      <p:sp>
        <p:nvSpPr>
          <p:cNvPr id="81" name="Google Shape;81;g1b9ba3c823f_0_40"/>
          <p:cNvSpPr txBox="1"/>
          <p:nvPr/>
        </p:nvSpPr>
        <p:spPr>
          <a:xfrm>
            <a:off x="3172101" y="3731857"/>
            <a:ext cx="26475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en" sz="1200" u="none" cap="none" strike="noStrike">
                <a:solidFill>
                  <a:srgbClr val="000000"/>
                </a:solidFill>
                <a:latin typeface="Arial"/>
                <a:ea typeface="Arial"/>
                <a:cs typeface="Arial"/>
                <a:sym typeface="Arial"/>
              </a:rPr>
              <a:t> </a:t>
            </a:r>
            <a:r>
              <a:rPr lang="en" sz="1200"/>
              <a:t>Find </a:t>
            </a:r>
            <a:r>
              <a:rPr b="1" i="0" lang="en" sz="1200" u="none" cap="none" strike="noStrike">
                <a:solidFill>
                  <a:srgbClr val="007A87"/>
                </a:solidFill>
                <a:latin typeface="Arial"/>
                <a:ea typeface="Arial"/>
                <a:cs typeface="Arial"/>
                <a:sym typeface="Arial"/>
              </a:rPr>
              <a:t>expressed sentiment</a:t>
            </a:r>
            <a:r>
              <a:rPr b="0" i="0" lang="en" sz="1200" u="none" cap="none" strike="noStrike">
                <a:solidFill>
                  <a:srgbClr val="000000"/>
                </a:solidFill>
                <a:latin typeface="Arial"/>
                <a:ea typeface="Arial"/>
                <a:cs typeface="Arial"/>
                <a:sym typeface="Arial"/>
              </a:rPr>
              <a:t> </a:t>
            </a:r>
            <a:r>
              <a:rPr lang="en" sz="1200"/>
              <a:t>in tweets</a:t>
            </a:r>
            <a:r>
              <a:rPr b="0" i="0" lang="en" u="none" cap="none" strike="noStrike">
                <a:solidFill>
                  <a:srgbClr val="000000"/>
                </a:solidFill>
                <a:latin typeface="Arial"/>
                <a:ea typeface="Arial"/>
                <a:cs typeface="Arial"/>
                <a:sym typeface="Arial"/>
              </a:rPr>
              <a:t> </a:t>
            </a:r>
            <a:endParaRPr b="0" i="0" u="none" cap="none" strike="noStrike">
              <a:solidFill>
                <a:srgbClr val="000000"/>
              </a:solidFill>
              <a:latin typeface="Arial"/>
              <a:ea typeface="Arial"/>
              <a:cs typeface="Arial"/>
              <a:sym typeface="Arial"/>
            </a:endParaRPr>
          </a:p>
        </p:txBody>
      </p:sp>
      <p:sp>
        <p:nvSpPr>
          <p:cNvPr id="82" name="Google Shape;82;g1b9ba3c823f_0_40"/>
          <p:cNvSpPr txBox="1"/>
          <p:nvPr/>
        </p:nvSpPr>
        <p:spPr>
          <a:xfrm>
            <a:off x="3172100" y="3396993"/>
            <a:ext cx="26475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u="none" cap="none" strike="noStrike">
                <a:solidFill>
                  <a:srgbClr val="005058"/>
                </a:solidFill>
                <a:latin typeface="Montserrat"/>
                <a:ea typeface="Montserrat"/>
                <a:cs typeface="Montserrat"/>
                <a:sym typeface="Montserrat"/>
              </a:rPr>
              <a:t>Approach</a:t>
            </a:r>
            <a:endParaRPr b="1" i="0" u="none" cap="none" strike="noStrike">
              <a:solidFill>
                <a:srgbClr val="005058"/>
              </a:solidFill>
              <a:latin typeface="Montserrat"/>
              <a:ea typeface="Montserrat"/>
              <a:cs typeface="Montserrat"/>
              <a:sym typeface="Montserrat"/>
            </a:endParaRPr>
          </a:p>
        </p:txBody>
      </p:sp>
      <p:sp>
        <p:nvSpPr>
          <p:cNvPr id="83" name="Google Shape;83;g1b9ba3c823f_0_40"/>
          <p:cNvSpPr txBox="1"/>
          <p:nvPr/>
        </p:nvSpPr>
        <p:spPr>
          <a:xfrm>
            <a:off x="6108701" y="3731857"/>
            <a:ext cx="26475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en" sz="1200" u="none" cap="none" strike="noStrike">
                <a:solidFill>
                  <a:srgbClr val="000000"/>
                </a:solidFill>
                <a:latin typeface="Arial"/>
                <a:ea typeface="Arial"/>
                <a:cs typeface="Arial"/>
                <a:sym typeface="Arial"/>
              </a:rPr>
              <a:t>Enrich every tweet in </a:t>
            </a:r>
            <a:br>
              <a:rPr b="0" i="0" lang="en" sz="1200" u="none" cap="none" strike="noStrike">
                <a:solidFill>
                  <a:srgbClr val="000000"/>
                </a:solidFill>
                <a:latin typeface="Arial"/>
                <a:ea typeface="Arial"/>
                <a:cs typeface="Arial"/>
                <a:sym typeface="Arial"/>
              </a:rPr>
            </a:br>
            <a:r>
              <a:rPr b="1" i="0" lang="en" sz="1200" cap="none" strike="noStrike">
                <a:solidFill>
                  <a:srgbClr val="007A87"/>
                </a:solidFill>
                <a:uFill>
                  <a:noFill/>
                </a:uFill>
                <a:hlinkClick r:id="rId4">
                  <a:extLst>
                    <a:ext uri="{A12FA001-AC4F-418D-AE19-62706E023703}">
                      <ahyp:hlinkClr val="tx"/>
                    </a:ext>
                  </a:extLst>
                </a:hlinkClick>
              </a:rPr>
              <a:t>CGA’s Geotweet Archive</a:t>
            </a:r>
            <a:r>
              <a:rPr b="1" i="0" lang="en" sz="1200" cap="none" strike="noStrike">
                <a:solidFill>
                  <a:srgbClr val="007A87"/>
                </a:solidFill>
                <a:latin typeface="Arial"/>
                <a:ea typeface="Arial"/>
                <a:cs typeface="Arial"/>
                <a:sym typeface="Arial"/>
              </a:rPr>
              <a:t> </a:t>
            </a:r>
            <a:r>
              <a:rPr b="0" i="0" lang="en" sz="1200" u="none" cap="none" strike="noStrike">
                <a:solidFill>
                  <a:srgbClr val="000000"/>
                </a:solidFill>
                <a:latin typeface="Arial"/>
                <a:ea typeface="Arial"/>
                <a:cs typeface="Arial"/>
                <a:sym typeface="Arial"/>
              </a:rPr>
              <a:t>with </a:t>
            </a:r>
            <a:r>
              <a:rPr b="1" lang="en" sz="1200">
                <a:solidFill>
                  <a:srgbClr val="007A87"/>
                </a:solidFill>
              </a:rPr>
              <a:t>s</a:t>
            </a:r>
            <a:r>
              <a:rPr b="1" i="0" lang="en" sz="1200" u="none" cap="none" strike="noStrike">
                <a:solidFill>
                  <a:srgbClr val="007A87"/>
                </a:solidFill>
                <a:latin typeface="Arial"/>
                <a:ea typeface="Arial"/>
                <a:cs typeface="Arial"/>
                <a:sym typeface="Arial"/>
              </a:rPr>
              <a:t>entiment</a:t>
            </a:r>
            <a:r>
              <a:rPr b="0" i="0" lang="en" sz="1200" u="none" cap="none" strike="noStrike">
                <a:solidFill>
                  <a:srgbClr val="000000"/>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84" name="Google Shape;84;g1b9ba3c823f_0_40"/>
          <p:cNvSpPr txBox="1"/>
          <p:nvPr/>
        </p:nvSpPr>
        <p:spPr>
          <a:xfrm>
            <a:off x="6108701" y="3396993"/>
            <a:ext cx="26475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05058"/>
                </a:solidFill>
                <a:latin typeface="Montserrat"/>
                <a:ea typeface="Montserrat"/>
                <a:cs typeface="Montserrat"/>
                <a:sym typeface="Montserrat"/>
              </a:rPr>
              <a:t>Solution</a:t>
            </a:r>
            <a:endParaRPr b="1" i="0" u="none" cap="none" strike="noStrike">
              <a:solidFill>
                <a:srgbClr val="005058"/>
              </a:solidFill>
              <a:latin typeface="Montserrat"/>
              <a:ea typeface="Montserrat"/>
              <a:cs typeface="Montserrat"/>
              <a:sym typeface="Montserrat"/>
            </a:endParaRPr>
          </a:p>
        </p:txBody>
      </p:sp>
      <p:cxnSp>
        <p:nvCxnSpPr>
          <p:cNvPr id="85" name="Google Shape;85;g1b9ba3c823f_0_40"/>
          <p:cNvCxnSpPr/>
          <p:nvPr/>
        </p:nvCxnSpPr>
        <p:spPr>
          <a:xfrm>
            <a:off x="3027500" y="3086641"/>
            <a:ext cx="0" cy="1484400"/>
          </a:xfrm>
          <a:prstGeom prst="straightConnector1">
            <a:avLst/>
          </a:prstGeom>
          <a:noFill/>
          <a:ln cap="flat" cmpd="sng" w="19050">
            <a:solidFill>
              <a:srgbClr val="007A87"/>
            </a:solidFill>
            <a:prstDash val="dot"/>
            <a:round/>
            <a:headEnd len="sm" w="sm" type="none"/>
            <a:tailEnd len="sm" w="sm" type="none"/>
          </a:ln>
        </p:spPr>
      </p:cxnSp>
      <p:cxnSp>
        <p:nvCxnSpPr>
          <p:cNvPr id="86" name="Google Shape;86;g1b9ba3c823f_0_40"/>
          <p:cNvCxnSpPr/>
          <p:nvPr/>
        </p:nvCxnSpPr>
        <p:spPr>
          <a:xfrm>
            <a:off x="5964102" y="3086641"/>
            <a:ext cx="0" cy="1484400"/>
          </a:xfrm>
          <a:prstGeom prst="straightConnector1">
            <a:avLst/>
          </a:prstGeom>
          <a:noFill/>
          <a:ln cap="flat" cmpd="sng" w="19050">
            <a:solidFill>
              <a:srgbClr val="007A87"/>
            </a:solidFill>
            <a:prstDash val="dot"/>
            <a:round/>
            <a:headEnd len="sm" w="sm" type="none"/>
            <a:tailEnd len="sm" w="sm" type="none"/>
          </a:ln>
        </p:spPr>
      </p:cxnSp>
      <p:sp>
        <p:nvSpPr>
          <p:cNvPr id="87" name="Google Shape;87;g1b9ba3c823f_0_40"/>
          <p:cNvSpPr/>
          <p:nvPr/>
        </p:nvSpPr>
        <p:spPr>
          <a:xfrm>
            <a:off x="1142598" y="2517580"/>
            <a:ext cx="833100" cy="833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g1b9ba3c823f_0_40"/>
          <p:cNvSpPr/>
          <p:nvPr/>
        </p:nvSpPr>
        <p:spPr>
          <a:xfrm>
            <a:off x="4079199" y="2517580"/>
            <a:ext cx="833100" cy="833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g1b9ba3c823f_0_40"/>
          <p:cNvSpPr/>
          <p:nvPr/>
        </p:nvSpPr>
        <p:spPr>
          <a:xfrm>
            <a:off x="7015800" y="2517580"/>
            <a:ext cx="833100" cy="833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0" name="Google Shape;90;g1b9ba3c823f_0_40"/>
          <p:cNvPicPr preferRelativeResize="0"/>
          <p:nvPr/>
        </p:nvPicPr>
        <p:blipFill rotWithShape="1">
          <a:blip r:embed="rId5">
            <a:alphaModFix/>
          </a:blip>
          <a:srcRect b="0" l="0" r="0" t="0"/>
          <a:stretch/>
        </p:blipFill>
        <p:spPr>
          <a:xfrm>
            <a:off x="1341474" y="2716456"/>
            <a:ext cx="435451" cy="435451"/>
          </a:xfrm>
          <a:prstGeom prst="rect">
            <a:avLst/>
          </a:prstGeom>
          <a:noFill/>
          <a:ln>
            <a:noFill/>
          </a:ln>
        </p:spPr>
      </p:pic>
      <p:pic>
        <p:nvPicPr>
          <p:cNvPr id="91" name="Google Shape;91;g1b9ba3c823f_0_40"/>
          <p:cNvPicPr preferRelativeResize="0"/>
          <p:nvPr/>
        </p:nvPicPr>
        <p:blipFill rotWithShape="1">
          <a:blip r:embed="rId6">
            <a:alphaModFix/>
          </a:blip>
          <a:srcRect b="0" l="0" r="0" t="0"/>
          <a:stretch/>
        </p:blipFill>
        <p:spPr>
          <a:xfrm>
            <a:off x="7214676" y="2716456"/>
            <a:ext cx="435451" cy="435451"/>
          </a:xfrm>
          <a:prstGeom prst="rect">
            <a:avLst/>
          </a:prstGeom>
          <a:noFill/>
          <a:ln>
            <a:noFill/>
          </a:ln>
        </p:spPr>
      </p:pic>
      <p:pic>
        <p:nvPicPr>
          <p:cNvPr id="92" name="Google Shape;92;g1b9ba3c823f_0_40"/>
          <p:cNvPicPr preferRelativeResize="0"/>
          <p:nvPr/>
        </p:nvPicPr>
        <p:blipFill rotWithShape="1">
          <a:blip r:embed="rId7">
            <a:alphaModFix/>
          </a:blip>
          <a:srcRect b="0" l="0" r="0" t="0"/>
          <a:stretch/>
        </p:blipFill>
        <p:spPr>
          <a:xfrm>
            <a:off x="4229100" y="2667481"/>
            <a:ext cx="533402" cy="533402"/>
          </a:xfrm>
          <a:prstGeom prst="rect">
            <a:avLst/>
          </a:prstGeom>
          <a:noFill/>
          <a:ln>
            <a:noFill/>
          </a:ln>
        </p:spPr>
      </p:pic>
      <p:pic>
        <p:nvPicPr>
          <p:cNvPr descr="MIT Sustainable Urbanization Lab (@MIT_SUL) / Twitter" id="93" name="Google Shape;93;g1b9ba3c823f_0_40"/>
          <p:cNvPicPr preferRelativeResize="0"/>
          <p:nvPr/>
        </p:nvPicPr>
        <p:blipFill rotWithShape="1">
          <a:blip r:embed="rId8">
            <a:alphaModFix/>
          </a:blip>
          <a:srcRect b="15620" l="15175" r="15182" t="15627"/>
          <a:stretch/>
        </p:blipFill>
        <p:spPr>
          <a:xfrm>
            <a:off x="3730978" y="4626448"/>
            <a:ext cx="435356" cy="429768"/>
          </a:xfrm>
          <a:prstGeom prst="rect">
            <a:avLst/>
          </a:prstGeom>
          <a:noFill/>
          <a:ln>
            <a:noFill/>
          </a:ln>
        </p:spPr>
      </p:pic>
      <p:pic>
        <p:nvPicPr>
          <p:cNvPr descr="Partners | The F(o)und Project" id="94" name="Google Shape;94;g1b9ba3c823f_0_40"/>
          <p:cNvPicPr preferRelativeResize="0"/>
          <p:nvPr/>
        </p:nvPicPr>
        <p:blipFill rotWithShape="1">
          <a:blip r:embed="rId9">
            <a:alphaModFix/>
          </a:blip>
          <a:srcRect b="0" l="0" r="0" t="0"/>
          <a:stretch/>
        </p:blipFill>
        <p:spPr>
          <a:xfrm>
            <a:off x="4373774" y="4626448"/>
            <a:ext cx="1134353" cy="404258"/>
          </a:xfrm>
          <a:prstGeom prst="rect">
            <a:avLst/>
          </a:prstGeom>
          <a:noFill/>
          <a:ln>
            <a:noFill/>
          </a:ln>
        </p:spPr>
      </p:pic>
      <p:sp>
        <p:nvSpPr>
          <p:cNvPr id="95" name="Google Shape;95;g1b9ba3c823f_0_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b85fcc3b82_0_96"/>
          <p:cNvSpPr txBox="1"/>
          <p:nvPr>
            <p:ph type="title"/>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TSGI: Statistics</a:t>
            </a:r>
            <a:endParaRPr b="1" sz="2400">
              <a:solidFill>
                <a:srgbClr val="005058"/>
              </a:solidFill>
              <a:latin typeface="Montserrat"/>
              <a:ea typeface="Montserrat"/>
              <a:cs typeface="Montserrat"/>
              <a:sym typeface="Montserrat"/>
            </a:endParaRPr>
          </a:p>
        </p:txBody>
      </p:sp>
      <p:sp>
        <p:nvSpPr>
          <p:cNvPr id="101" name="Google Shape;101;g1b85fcc3b82_0_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02" name="Google Shape;102;g1b85fcc3b82_0_96"/>
          <p:cNvPicPr preferRelativeResize="0"/>
          <p:nvPr/>
        </p:nvPicPr>
        <p:blipFill>
          <a:blip r:embed="rId3">
            <a:alphaModFix/>
          </a:blip>
          <a:stretch>
            <a:fillRect/>
          </a:stretch>
        </p:blipFill>
        <p:spPr>
          <a:xfrm>
            <a:off x="381000" y="798000"/>
            <a:ext cx="3396329" cy="3602735"/>
          </a:xfrm>
          <a:prstGeom prst="rect">
            <a:avLst/>
          </a:prstGeom>
          <a:noFill/>
          <a:ln>
            <a:noFill/>
          </a:ln>
        </p:spPr>
      </p:pic>
      <p:sp>
        <p:nvSpPr>
          <p:cNvPr id="103" name="Google Shape;103;g1b85fcc3b82_0_96"/>
          <p:cNvSpPr txBox="1"/>
          <p:nvPr/>
        </p:nvSpPr>
        <p:spPr>
          <a:xfrm>
            <a:off x="4340420" y="860984"/>
            <a:ext cx="42087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 sz="1200">
                <a:solidFill>
                  <a:srgbClr val="007A87"/>
                </a:solidFill>
              </a:rPr>
              <a:t>7.3</a:t>
            </a:r>
            <a:r>
              <a:rPr b="1" i="0" lang="en" sz="1200" u="none" cap="none" strike="noStrike">
                <a:solidFill>
                  <a:srgbClr val="007A87"/>
                </a:solidFill>
                <a:latin typeface="Arial"/>
                <a:ea typeface="Arial"/>
                <a:cs typeface="Arial"/>
                <a:sym typeface="Arial"/>
              </a:rPr>
              <a:t> Billion </a:t>
            </a:r>
            <a:r>
              <a:rPr i="0" lang="en" sz="1200" u="none" cap="none" strike="noStrike">
                <a:solidFill>
                  <a:schemeClr val="dk1"/>
                </a:solidFill>
              </a:rPr>
              <a:t>enriched</a:t>
            </a:r>
            <a:r>
              <a:rPr b="1" i="0" lang="en" sz="1200" u="none" cap="none" strike="noStrike">
                <a:solidFill>
                  <a:srgbClr val="007A87"/>
                </a:solidFill>
                <a:latin typeface="Arial"/>
                <a:ea typeface="Arial"/>
                <a:cs typeface="Arial"/>
                <a:sym typeface="Arial"/>
              </a:rPr>
              <a:t> </a:t>
            </a:r>
            <a:r>
              <a:rPr lang="en" sz="1200"/>
              <a:t>t</a:t>
            </a:r>
            <a:r>
              <a:rPr b="0" i="0" lang="en" sz="1200" u="none" cap="none" strike="noStrike">
                <a:solidFill>
                  <a:srgbClr val="000000"/>
                </a:solidFill>
                <a:latin typeface="Arial"/>
                <a:ea typeface="Arial"/>
                <a:cs typeface="Arial"/>
                <a:sym typeface="Arial"/>
              </a:rPr>
              <a:t>weets </a:t>
            </a:r>
            <a:endParaRPr b="1" i="0" sz="1200" u="none" cap="none" strike="noStrike">
              <a:solidFill>
                <a:srgbClr val="007A87"/>
              </a:solidFill>
              <a:latin typeface="Arial"/>
              <a:ea typeface="Arial"/>
              <a:cs typeface="Arial"/>
              <a:sym typeface="Arial"/>
            </a:endParaRPr>
          </a:p>
        </p:txBody>
      </p:sp>
      <p:sp>
        <p:nvSpPr>
          <p:cNvPr id="104" name="Google Shape;104;g1b85fcc3b82_0_96"/>
          <p:cNvSpPr/>
          <p:nvPr/>
        </p:nvSpPr>
        <p:spPr>
          <a:xfrm>
            <a:off x="3784850" y="72725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 name="Google Shape;105;g1b85fcc3b82_0_96"/>
          <p:cNvSpPr txBox="1"/>
          <p:nvPr/>
        </p:nvSpPr>
        <p:spPr>
          <a:xfrm>
            <a:off x="4340420" y="1391454"/>
            <a:ext cx="42087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7A87"/>
                </a:solidFill>
                <a:latin typeface="Arial"/>
                <a:ea typeface="Arial"/>
                <a:cs typeface="Arial"/>
                <a:sym typeface="Arial"/>
              </a:rPr>
              <a:t>High Performance </a:t>
            </a:r>
            <a:r>
              <a:rPr lang="en" sz="1200"/>
              <a:t>s</a:t>
            </a:r>
            <a:r>
              <a:rPr b="0" i="0" lang="en" sz="1200" u="none" cap="none" strike="noStrike">
                <a:solidFill>
                  <a:srgbClr val="000000"/>
                </a:solidFill>
                <a:latin typeface="Arial"/>
                <a:ea typeface="Arial"/>
                <a:cs typeface="Arial"/>
                <a:sym typeface="Arial"/>
              </a:rPr>
              <a:t>ystem running on </a:t>
            </a:r>
            <a:r>
              <a:rPr lang="en" sz="1200"/>
              <a:t>NERC</a:t>
            </a:r>
            <a:endParaRPr b="0" i="0" sz="1400" u="none" cap="none" strike="noStrike">
              <a:solidFill>
                <a:srgbClr val="000000"/>
              </a:solidFill>
              <a:latin typeface="Arial"/>
              <a:ea typeface="Arial"/>
              <a:cs typeface="Arial"/>
              <a:sym typeface="Arial"/>
            </a:endParaRPr>
          </a:p>
        </p:txBody>
      </p:sp>
      <p:sp>
        <p:nvSpPr>
          <p:cNvPr id="106" name="Google Shape;106;g1b85fcc3b82_0_96"/>
          <p:cNvSpPr/>
          <p:nvPr/>
        </p:nvSpPr>
        <p:spPr>
          <a:xfrm>
            <a:off x="3784850" y="125772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7" name="Google Shape;107;g1b85fcc3b82_0_96"/>
          <p:cNvSpPr txBox="1"/>
          <p:nvPr/>
        </p:nvSpPr>
        <p:spPr>
          <a:xfrm>
            <a:off x="4340420" y="1921924"/>
            <a:ext cx="42087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7A87"/>
                </a:solidFill>
                <a:latin typeface="Arial"/>
                <a:ea typeface="Arial"/>
                <a:cs typeface="Arial"/>
                <a:sym typeface="Arial"/>
              </a:rPr>
              <a:t>Real Time </a:t>
            </a:r>
            <a:r>
              <a:rPr b="0" i="0" lang="en" sz="1200" u="none" cap="none" strike="noStrike">
                <a:solidFill>
                  <a:srgbClr val="000000"/>
                </a:solidFill>
                <a:latin typeface="Arial"/>
                <a:ea typeface="Arial"/>
                <a:cs typeface="Arial"/>
                <a:sym typeface="Arial"/>
              </a:rPr>
              <a:t>enrichment </a:t>
            </a:r>
            <a:r>
              <a:rPr lang="en" sz="1200"/>
              <a:t>(</a:t>
            </a:r>
            <a:r>
              <a:rPr b="1" lang="en" sz="1200">
                <a:solidFill>
                  <a:srgbClr val="007A87"/>
                </a:solidFill>
              </a:rPr>
              <a:t>150,000</a:t>
            </a:r>
            <a:r>
              <a:rPr lang="en" sz="1200"/>
              <a:t> tweets/hours)</a:t>
            </a:r>
            <a:endParaRPr b="0" i="0" sz="1400" u="none" cap="none" strike="noStrike">
              <a:solidFill>
                <a:srgbClr val="000000"/>
              </a:solidFill>
              <a:latin typeface="Arial"/>
              <a:ea typeface="Arial"/>
              <a:cs typeface="Arial"/>
              <a:sym typeface="Arial"/>
            </a:endParaRPr>
          </a:p>
        </p:txBody>
      </p:sp>
      <p:sp>
        <p:nvSpPr>
          <p:cNvPr id="108" name="Google Shape;108;g1b85fcc3b82_0_96"/>
          <p:cNvSpPr/>
          <p:nvPr/>
        </p:nvSpPr>
        <p:spPr>
          <a:xfrm>
            <a:off x="3784850" y="178819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9" name="Google Shape;109;g1b85fcc3b82_0_96"/>
          <p:cNvSpPr txBox="1"/>
          <p:nvPr/>
        </p:nvSpPr>
        <p:spPr>
          <a:xfrm>
            <a:off x="4340420" y="2452394"/>
            <a:ext cx="42087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 sz="1200">
                <a:solidFill>
                  <a:srgbClr val="007A87"/>
                </a:solidFill>
              </a:rPr>
              <a:t>Global </a:t>
            </a:r>
            <a:r>
              <a:rPr lang="en" sz="1200">
                <a:solidFill>
                  <a:schemeClr val="dk1"/>
                </a:solidFill>
              </a:rPr>
              <a:t>coverage</a:t>
            </a:r>
            <a:r>
              <a:rPr b="1" lang="en" sz="1200">
                <a:solidFill>
                  <a:srgbClr val="007A87"/>
                </a:solidFill>
              </a:rPr>
              <a:t> (164 </a:t>
            </a:r>
            <a:r>
              <a:rPr lang="en" sz="1200">
                <a:solidFill>
                  <a:schemeClr val="dk1"/>
                </a:solidFill>
              </a:rPr>
              <a:t>countries</a:t>
            </a:r>
            <a:r>
              <a:rPr b="1" lang="en" sz="1200">
                <a:solidFill>
                  <a:srgbClr val="007A87"/>
                </a:solidFill>
              </a:rPr>
              <a:t>)</a:t>
            </a:r>
            <a:r>
              <a:rPr lang="en" sz="1200">
                <a:solidFill>
                  <a:schemeClr val="dk1"/>
                </a:solidFill>
              </a:rPr>
              <a:t> </a:t>
            </a:r>
            <a:endParaRPr b="0" i="0" sz="1200" u="none" cap="none" strike="noStrike">
              <a:solidFill>
                <a:schemeClr val="dk1"/>
              </a:solidFill>
              <a:latin typeface="Arial"/>
              <a:ea typeface="Arial"/>
              <a:cs typeface="Arial"/>
              <a:sym typeface="Arial"/>
            </a:endParaRPr>
          </a:p>
        </p:txBody>
      </p:sp>
      <p:sp>
        <p:nvSpPr>
          <p:cNvPr id="110" name="Google Shape;110;g1b85fcc3b82_0_96"/>
          <p:cNvSpPr/>
          <p:nvPr/>
        </p:nvSpPr>
        <p:spPr>
          <a:xfrm>
            <a:off x="3784850" y="231866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1" name="Google Shape;111;g1b85fcc3b82_0_96"/>
          <p:cNvSpPr txBox="1"/>
          <p:nvPr/>
        </p:nvSpPr>
        <p:spPr>
          <a:xfrm>
            <a:off x="4340420" y="2982864"/>
            <a:ext cx="42087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 sz="1200">
                <a:solidFill>
                  <a:srgbClr val="007A87"/>
                </a:solidFill>
              </a:rPr>
              <a:t>83% </a:t>
            </a:r>
            <a:r>
              <a:rPr lang="en" sz="1200">
                <a:solidFill>
                  <a:schemeClr val="dk1"/>
                </a:solidFill>
              </a:rPr>
              <a:t>computation accuracy</a:t>
            </a:r>
            <a:endParaRPr b="0" i="0" sz="1200" u="none" cap="none" strike="noStrike">
              <a:solidFill>
                <a:schemeClr val="dk1"/>
              </a:solidFill>
              <a:latin typeface="Arial"/>
              <a:ea typeface="Arial"/>
              <a:cs typeface="Arial"/>
              <a:sym typeface="Arial"/>
            </a:endParaRPr>
          </a:p>
        </p:txBody>
      </p:sp>
      <p:sp>
        <p:nvSpPr>
          <p:cNvPr id="112" name="Google Shape;112;g1b85fcc3b82_0_96"/>
          <p:cNvSpPr/>
          <p:nvPr/>
        </p:nvSpPr>
        <p:spPr>
          <a:xfrm>
            <a:off x="3784850" y="284913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3" name="Google Shape;113;g1b85fcc3b82_0_96"/>
          <p:cNvSpPr txBox="1"/>
          <p:nvPr/>
        </p:nvSpPr>
        <p:spPr>
          <a:xfrm>
            <a:off x="4340420" y="3573401"/>
            <a:ext cx="42087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 sz="1200">
                <a:solidFill>
                  <a:srgbClr val="007A87"/>
                </a:solidFill>
              </a:rPr>
              <a:t>10 </a:t>
            </a:r>
            <a:r>
              <a:rPr lang="en" sz="1200"/>
              <a:t>years of data coverage (2012-Present)</a:t>
            </a:r>
            <a:endParaRPr b="0" i="0" sz="1200" u="none" cap="none" strike="noStrike">
              <a:solidFill>
                <a:srgbClr val="000000"/>
              </a:solidFill>
              <a:latin typeface="Arial"/>
              <a:ea typeface="Arial"/>
              <a:cs typeface="Arial"/>
              <a:sym typeface="Arial"/>
            </a:endParaRPr>
          </a:p>
        </p:txBody>
      </p:sp>
      <p:sp>
        <p:nvSpPr>
          <p:cNvPr id="114" name="Google Shape;114;g1b85fcc3b82_0_96"/>
          <p:cNvSpPr/>
          <p:nvPr/>
        </p:nvSpPr>
        <p:spPr>
          <a:xfrm>
            <a:off x="3784850" y="337960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5" name="Google Shape;115;g1b85fcc3b82_0_96"/>
          <p:cNvSpPr txBox="1"/>
          <p:nvPr/>
        </p:nvSpPr>
        <p:spPr>
          <a:xfrm>
            <a:off x="4340425" y="3986275"/>
            <a:ext cx="4208700" cy="3387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 sz="1200">
                <a:solidFill>
                  <a:srgbClr val="007A87"/>
                </a:solidFill>
              </a:rPr>
              <a:t>Multiple </a:t>
            </a:r>
            <a:r>
              <a:rPr lang="en" sz="1200"/>
              <a:t>administrative level </a:t>
            </a:r>
            <a:r>
              <a:rPr b="1" lang="en" sz="1200">
                <a:solidFill>
                  <a:srgbClr val="007A87"/>
                </a:solidFill>
              </a:rPr>
              <a:t>daily</a:t>
            </a:r>
            <a:r>
              <a:rPr lang="en" sz="1200"/>
              <a:t> indices</a:t>
            </a:r>
            <a:endParaRPr b="0" i="0" sz="1200" u="none" cap="none" strike="noStrike">
              <a:solidFill>
                <a:srgbClr val="000000"/>
              </a:solidFill>
              <a:latin typeface="Arial"/>
              <a:ea typeface="Arial"/>
              <a:cs typeface="Arial"/>
              <a:sym typeface="Arial"/>
            </a:endParaRPr>
          </a:p>
          <a:p>
            <a:pPr indent="0" lvl="0" marL="914400" marR="0" rtl="0" algn="l">
              <a:lnSpc>
                <a:spcPct val="100000"/>
              </a:lnSpc>
              <a:spcBef>
                <a:spcPts val="0"/>
              </a:spcBef>
              <a:spcAft>
                <a:spcPts val="60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16" name="Google Shape;116;g1b85fcc3b82_0_96"/>
          <p:cNvSpPr/>
          <p:nvPr/>
        </p:nvSpPr>
        <p:spPr>
          <a:xfrm>
            <a:off x="3784850" y="3910077"/>
            <a:ext cx="452100" cy="452100"/>
          </a:xfrm>
          <a:prstGeom prst="ellipse">
            <a:avLst/>
          </a:prstGeom>
          <a:solidFill>
            <a:srgbClr val="007A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7" name="Google Shape;117;g1b85fcc3b82_0_96"/>
          <p:cNvCxnSpPr/>
          <p:nvPr/>
        </p:nvCxnSpPr>
        <p:spPr>
          <a:xfrm>
            <a:off x="3784850" y="1218552"/>
            <a:ext cx="5023500" cy="0"/>
          </a:xfrm>
          <a:prstGeom prst="straightConnector1">
            <a:avLst/>
          </a:prstGeom>
          <a:noFill/>
          <a:ln cap="flat" cmpd="sng" w="9525">
            <a:solidFill>
              <a:srgbClr val="7F7F7F"/>
            </a:solidFill>
            <a:prstDash val="dot"/>
            <a:round/>
            <a:headEnd len="sm" w="sm" type="none"/>
            <a:tailEnd len="sm" w="sm" type="none"/>
          </a:ln>
        </p:spPr>
      </p:cxnSp>
      <p:cxnSp>
        <p:nvCxnSpPr>
          <p:cNvPr id="118" name="Google Shape;118;g1b85fcc3b82_0_96"/>
          <p:cNvCxnSpPr/>
          <p:nvPr/>
        </p:nvCxnSpPr>
        <p:spPr>
          <a:xfrm>
            <a:off x="3784850" y="1749022"/>
            <a:ext cx="5023500" cy="0"/>
          </a:xfrm>
          <a:prstGeom prst="straightConnector1">
            <a:avLst/>
          </a:prstGeom>
          <a:noFill/>
          <a:ln cap="flat" cmpd="sng" w="9525">
            <a:solidFill>
              <a:srgbClr val="7F7F7F"/>
            </a:solidFill>
            <a:prstDash val="dot"/>
            <a:round/>
            <a:headEnd len="sm" w="sm" type="none"/>
            <a:tailEnd len="sm" w="sm" type="none"/>
          </a:ln>
        </p:spPr>
      </p:cxnSp>
      <p:cxnSp>
        <p:nvCxnSpPr>
          <p:cNvPr id="119" name="Google Shape;119;g1b85fcc3b82_0_96"/>
          <p:cNvCxnSpPr/>
          <p:nvPr/>
        </p:nvCxnSpPr>
        <p:spPr>
          <a:xfrm>
            <a:off x="3784850" y="2279492"/>
            <a:ext cx="5023500" cy="0"/>
          </a:xfrm>
          <a:prstGeom prst="straightConnector1">
            <a:avLst/>
          </a:prstGeom>
          <a:noFill/>
          <a:ln cap="flat" cmpd="sng" w="9525">
            <a:solidFill>
              <a:srgbClr val="7F7F7F"/>
            </a:solidFill>
            <a:prstDash val="dot"/>
            <a:round/>
            <a:headEnd len="sm" w="sm" type="none"/>
            <a:tailEnd len="sm" w="sm" type="none"/>
          </a:ln>
        </p:spPr>
      </p:cxnSp>
      <p:cxnSp>
        <p:nvCxnSpPr>
          <p:cNvPr id="120" name="Google Shape;120;g1b85fcc3b82_0_96"/>
          <p:cNvCxnSpPr/>
          <p:nvPr/>
        </p:nvCxnSpPr>
        <p:spPr>
          <a:xfrm>
            <a:off x="3784850" y="2809962"/>
            <a:ext cx="5023500" cy="0"/>
          </a:xfrm>
          <a:prstGeom prst="straightConnector1">
            <a:avLst/>
          </a:prstGeom>
          <a:noFill/>
          <a:ln cap="flat" cmpd="sng" w="9525">
            <a:solidFill>
              <a:srgbClr val="7F7F7F"/>
            </a:solidFill>
            <a:prstDash val="dot"/>
            <a:round/>
            <a:headEnd len="sm" w="sm" type="none"/>
            <a:tailEnd len="sm" w="sm" type="none"/>
          </a:ln>
        </p:spPr>
      </p:cxnSp>
      <p:cxnSp>
        <p:nvCxnSpPr>
          <p:cNvPr id="121" name="Google Shape;121;g1b85fcc3b82_0_96"/>
          <p:cNvCxnSpPr/>
          <p:nvPr/>
        </p:nvCxnSpPr>
        <p:spPr>
          <a:xfrm>
            <a:off x="3784850" y="3340432"/>
            <a:ext cx="5023500" cy="0"/>
          </a:xfrm>
          <a:prstGeom prst="straightConnector1">
            <a:avLst/>
          </a:prstGeom>
          <a:noFill/>
          <a:ln cap="flat" cmpd="sng" w="9525">
            <a:solidFill>
              <a:srgbClr val="7F7F7F"/>
            </a:solidFill>
            <a:prstDash val="dot"/>
            <a:round/>
            <a:headEnd len="sm" w="sm" type="none"/>
            <a:tailEnd len="sm" w="sm" type="none"/>
          </a:ln>
        </p:spPr>
      </p:cxnSp>
      <p:cxnSp>
        <p:nvCxnSpPr>
          <p:cNvPr id="122" name="Google Shape;122;g1b85fcc3b82_0_96"/>
          <p:cNvCxnSpPr/>
          <p:nvPr/>
        </p:nvCxnSpPr>
        <p:spPr>
          <a:xfrm>
            <a:off x="3784850" y="3870902"/>
            <a:ext cx="5023500" cy="0"/>
          </a:xfrm>
          <a:prstGeom prst="straightConnector1">
            <a:avLst/>
          </a:prstGeom>
          <a:noFill/>
          <a:ln cap="flat" cmpd="sng" w="9525">
            <a:solidFill>
              <a:srgbClr val="7F7F7F"/>
            </a:solidFill>
            <a:prstDash val="dot"/>
            <a:round/>
            <a:headEnd len="sm" w="sm" type="none"/>
            <a:tailEnd len="sm" w="sm" type="none"/>
          </a:ln>
        </p:spPr>
      </p:cxnSp>
      <p:pic>
        <p:nvPicPr>
          <p:cNvPr id="123" name="Google Shape;123;g1b85fcc3b82_0_96"/>
          <p:cNvPicPr preferRelativeResize="0"/>
          <p:nvPr/>
        </p:nvPicPr>
        <p:blipFill rotWithShape="1">
          <a:blip r:embed="rId4">
            <a:alphaModFix/>
          </a:blip>
          <a:srcRect b="0" l="0" r="0" t="0"/>
          <a:stretch/>
        </p:blipFill>
        <p:spPr>
          <a:xfrm>
            <a:off x="3880314" y="3475071"/>
            <a:ext cx="261192" cy="261192"/>
          </a:xfrm>
          <a:prstGeom prst="rect">
            <a:avLst/>
          </a:prstGeom>
          <a:noFill/>
          <a:ln>
            <a:noFill/>
          </a:ln>
        </p:spPr>
      </p:pic>
      <p:pic>
        <p:nvPicPr>
          <p:cNvPr id="124" name="Google Shape;124;g1b85fcc3b82_0_96"/>
          <p:cNvPicPr preferRelativeResize="0"/>
          <p:nvPr/>
        </p:nvPicPr>
        <p:blipFill rotWithShape="1">
          <a:blip r:embed="rId5">
            <a:alphaModFix/>
          </a:blip>
          <a:srcRect b="0" l="0" r="0" t="0"/>
          <a:stretch/>
        </p:blipFill>
        <p:spPr>
          <a:xfrm>
            <a:off x="3880314" y="1883661"/>
            <a:ext cx="261192" cy="261192"/>
          </a:xfrm>
          <a:prstGeom prst="rect">
            <a:avLst/>
          </a:prstGeom>
          <a:noFill/>
          <a:ln>
            <a:noFill/>
          </a:ln>
        </p:spPr>
      </p:pic>
      <p:pic>
        <p:nvPicPr>
          <p:cNvPr id="125" name="Google Shape;125;g1b85fcc3b82_0_96"/>
          <p:cNvPicPr preferRelativeResize="0"/>
          <p:nvPr/>
        </p:nvPicPr>
        <p:blipFill rotWithShape="1">
          <a:blip r:embed="rId6">
            <a:alphaModFix/>
          </a:blip>
          <a:srcRect b="0" l="0" r="0" t="0"/>
          <a:stretch/>
        </p:blipFill>
        <p:spPr>
          <a:xfrm>
            <a:off x="3880314" y="1353191"/>
            <a:ext cx="261192" cy="261192"/>
          </a:xfrm>
          <a:prstGeom prst="rect">
            <a:avLst/>
          </a:prstGeom>
          <a:noFill/>
          <a:ln>
            <a:noFill/>
          </a:ln>
        </p:spPr>
      </p:pic>
      <p:pic>
        <p:nvPicPr>
          <p:cNvPr id="126" name="Google Shape;126;g1b85fcc3b82_0_96"/>
          <p:cNvPicPr preferRelativeResize="0"/>
          <p:nvPr/>
        </p:nvPicPr>
        <p:blipFill rotWithShape="1">
          <a:blip r:embed="rId7">
            <a:alphaModFix/>
          </a:blip>
          <a:srcRect b="0" l="0" r="0" t="0"/>
          <a:stretch/>
        </p:blipFill>
        <p:spPr>
          <a:xfrm>
            <a:off x="3880314" y="822721"/>
            <a:ext cx="261192" cy="261192"/>
          </a:xfrm>
          <a:prstGeom prst="rect">
            <a:avLst/>
          </a:prstGeom>
          <a:noFill/>
          <a:ln>
            <a:noFill/>
          </a:ln>
        </p:spPr>
      </p:pic>
      <p:pic>
        <p:nvPicPr>
          <p:cNvPr id="127" name="Google Shape;127;g1b85fcc3b82_0_96"/>
          <p:cNvPicPr preferRelativeResize="0"/>
          <p:nvPr/>
        </p:nvPicPr>
        <p:blipFill rotWithShape="1">
          <a:blip r:embed="rId8">
            <a:alphaModFix/>
          </a:blip>
          <a:srcRect b="0" l="0" r="0" t="0"/>
          <a:stretch/>
        </p:blipFill>
        <p:spPr>
          <a:xfrm>
            <a:off x="3867175" y="2407572"/>
            <a:ext cx="274319" cy="274319"/>
          </a:xfrm>
          <a:prstGeom prst="rect">
            <a:avLst/>
          </a:prstGeom>
          <a:noFill/>
          <a:ln>
            <a:noFill/>
          </a:ln>
        </p:spPr>
      </p:pic>
      <p:pic>
        <p:nvPicPr>
          <p:cNvPr id="128" name="Google Shape;128;g1b85fcc3b82_0_96"/>
          <p:cNvPicPr preferRelativeResize="0"/>
          <p:nvPr/>
        </p:nvPicPr>
        <p:blipFill rotWithShape="1">
          <a:blip r:embed="rId9">
            <a:alphaModFix/>
          </a:blip>
          <a:srcRect b="0" l="0" r="0" t="0"/>
          <a:stretch/>
        </p:blipFill>
        <p:spPr>
          <a:xfrm>
            <a:off x="3873750" y="2918445"/>
            <a:ext cx="274320" cy="274320"/>
          </a:xfrm>
          <a:prstGeom prst="rect">
            <a:avLst/>
          </a:prstGeom>
          <a:noFill/>
          <a:ln>
            <a:noFill/>
          </a:ln>
        </p:spPr>
      </p:pic>
      <p:pic>
        <p:nvPicPr>
          <p:cNvPr id="129" name="Google Shape;129;g1b85fcc3b82_0_96"/>
          <p:cNvPicPr preferRelativeResize="0"/>
          <p:nvPr/>
        </p:nvPicPr>
        <p:blipFill rotWithShape="1">
          <a:blip r:embed="rId10">
            <a:alphaModFix/>
          </a:blip>
          <a:srcRect b="0" l="0" r="0" t="0"/>
          <a:stretch/>
        </p:blipFill>
        <p:spPr>
          <a:xfrm>
            <a:off x="3873739" y="4005526"/>
            <a:ext cx="261192" cy="261192"/>
          </a:xfrm>
          <a:prstGeom prst="rect">
            <a:avLst/>
          </a:prstGeom>
          <a:noFill/>
          <a:ln>
            <a:noFill/>
          </a:ln>
        </p:spPr>
      </p:pic>
      <p:sp>
        <p:nvSpPr>
          <p:cNvPr id="130" name="Google Shape;130;g1b85fcc3b82_0_96"/>
          <p:cNvSpPr/>
          <p:nvPr/>
        </p:nvSpPr>
        <p:spPr>
          <a:xfrm>
            <a:off x="0" y="4553125"/>
            <a:ext cx="9144000" cy="396600"/>
          </a:xfrm>
          <a:prstGeom prst="roundRect">
            <a:avLst>
              <a:gd fmla="val 2019" name="adj"/>
            </a:avLst>
          </a:prstGeom>
          <a:solidFill>
            <a:srgbClr val="007A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To the best of our knowledge, it is the first SWB dataset of this scale and granularity! </a:t>
            </a:r>
            <a:endParaRPr b="1" sz="1200">
              <a:solidFill>
                <a:schemeClr val="lt1"/>
              </a:solidFill>
            </a:endParaRPr>
          </a:p>
          <a:p>
            <a:pPr indent="0" lvl="0" marL="0" rtl="0" algn="ctr">
              <a:spcBef>
                <a:spcPts val="0"/>
              </a:spcBef>
              <a:spcAft>
                <a:spcPts val="0"/>
              </a:spcAft>
              <a:buNone/>
            </a:pPr>
            <a:r>
              <a:rPr b="1" lang="en" sz="1200">
                <a:solidFill>
                  <a:schemeClr val="lt1"/>
                </a:solidFill>
              </a:rPr>
              <a:t>In contrast to the previous works focusing on SWB, TSGI is not limited to a specific topic, period, or location.</a:t>
            </a:r>
            <a:r>
              <a:rPr lang="en" sz="1350">
                <a:solidFill>
                  <a:srgbClr val="555555"/>
                </a:solidFill>
                <a:latin typeface="Montserrat"/>
                <a:ea typeface="Montserrat"/>
                <a:cs typeface="Montserrat"/>
                <a:sym typeface="Montserrat"/>
              </a:rPr>
              <a:t> </a:t>
            </a:r>
            <a:endParaRPr b="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b85fcc3b82_0_290"/>
          <p:cNvSpPr txBox="1"/>
          <p:nvPr>
            <p:ph type="title"/>
          </p:nvPr>
        </p:nvSpPr>
        <p:spPr>
          <a:xfrm>
            <a:off x="311700" y="276300"/>
            <a:ext cx="7516500" cy="323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              </a:t>
            </a:r>
            <a:r>
              <a:rPr b="1" lang="en" sz="2400">
                <a:solidFill>
                  <a:srgbClr val="005058"/>
                </a:solidFill>
                <a:latin typeface="Montserrat"/>
                <a:ea typeface="Montserrat"/>
                <a:cs typeface="Montserrat"/>
                <a:sym typeface="Montserrat"/>
              </a:rPr>
              <a:t>Dataset website</a:t>
            </a:r>
            <a:endParaRPr b="1" sz="2400">
              <a:solidFill>
                <a:srgbClr val="005058"/>
              </a:solidFill>
              <a:latin typeface="Montserrat"/>
              <a:ea typeface="Montserrat"/>
              <a:cs typeface="Montserrat"/>
              <a:sym typeface="Montserrat"/>
            </a:endParaRPr>
          </a:p>
        </p:txBody>
      </p:sp>
      <p:sp>
        <p:nvSpPr>
          <p:cNvPr id="136" name="Google Shape;136;g1b85fcc3b82_0_2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37" name="Google Shape;137;g1b85fcc3b82_0_290" title="video 1">
            <a:hlinkClick r:id="rId3"/>
          </p:cNvPr>
          <p:cNvPicPr preferRelativeResize="0"/>
          <p:nvPr/>
        </p:nvPicPr>
        <p:blipFill>
          <a:blip r:embed="rId4">
            <a:alphaModFix/>
          </a:blip>
          <a:stretch>
            <a:fillRect/>
          </a:stretch>
        </p:blipFill>
        <p:spPr>
          <a:xfrm>
            <a:off x="1411117" y="910161"/>
            <a:ext cx="6565392" cy="390496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b85fcc3b82_0_0"/>
          <p:cNvSpPr txBox="1"/>
          <p:nvPr>
            <p:ph type="title"/>
          </p:nvPr>
        </p:nvSpPr>
        <p:spPr>
          <a:xfrm>
            <a:off x="311700" y="276300"/>
            <a:ext cx="85206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Data</a:t>
            </a:r>
            <a:r>
              <a:rPr b="1" lang="en" sz="2400">
                <a:solidFill>
                  <a:srgbClr val="005058"/>
                </a:solidFill>
                <a:latin typeface="Montserrat"/>
                <a:ea typeface="Montserrat"/>
                <a:cs typeface="Montserrat"/>
                <a:sym typeface="Montserrat"/>
              </a:rPr>
              <a:t> Availability: Open Access </a:t>
            </a:r>
            <a:endParaRPr b="1" sz="2400">
              <a:solidFill>
                <a:srgbClr val="005058"/>
              </a:solidFill>
              <a:latin typeface="Montserrat"/>
              <a:ea typeface="Montserrat"/>
              <a:cs typeface="Montserrat"/>
              <a:sym typeface="Montserrat"/>
            </a:endParaRPr>
          </a:p>
        </p:txBody>
      </p:sp>
      <p:sp>
        <p:nvSpPr>
          <p:cNvPr id="143" name="Google Shape;143;g1b85fcc3b82_0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44" name="Google Shape;144;g1b85fcc3b82_0_0">
            <a:hlinkClick r:id="rId3"/>
          </p:cNvPr>
          <p:cNvPicPr preferRelativeResize="0"/>
          <p:nvPr/>
        </p:nvPicPr>
        <p:blipFill rotWithShape="1">
          <a:blip r:embed="rId4">
            <a:alphaModFix/>
          </a:blip>
          <a:srcRect b="7986" l="14381" r="15121" t="0"/>
          <a:stretch/>
        </p:blipFill>
        <p:spPr>
          <a:xfrm>
            <a:off x="235488" y="1373238"/>
            <a:ext cx="3744077" cy="3074650"/>
          </a:xfrm>
          <a:prstGeom prst="rect">
            <a:avLst/>
          </a:prstGeom>
          <a:noFill/>
          <a:ln>
            <a:noFill/>
          </a:ln>
        </p:spPr>
      </p:pic>
      <p:pic>
        <p:nvPicPr>
          <p:cNvPr id="145" name="Google Shape;145;g1b85fcc3b82_0_0">
            <a:hlinkClick r:id="rId5"/>
          </p:cNvPr>
          <p:cNvPicPr preferRelativeResize="0"/>
          <p:nvPr/>
        </p:nvPicPr>
        <p:blipFill rotWithShape="1">
          <a:blip r:embed="rId6">
            <a:alphaModFix/>
          </a:blip>
          <a:srcRect b="17138" l="0" r="31903" t="7887"/>
          <a:stretch/>
        </p:blipFill>
        <p:spPr>
          <a:xfrm>
            <a:off x="4066238" y="1354650"/>
            <a:ext cx="4928614" cy="3111830"/>
          </a:xfrm>
          <a:prstGeom prst="rect">
            <a:avLst/>
          </a:prstGeom>
          <a:noFill/>
          <a:ln>
            <a:noFill/>
          </a:ln>
        </p:spPr>
      </p:pic>
      <p:sp>
        <p:nvSpPr>
          <p:cNvPr id="146" name="Google Shape;146;g1b85fcc3b82_0_0"/>
          <p:cNvSpPr txBox="1"/>
          <p:nvPr/>
        </p:nvSpPr>
        <p:spPr>
          <a:xfrm>
            <a:off x="235500" y="969375"/>
            <a:ext cx="37440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500">
                <a:solidFill>
                  <a:srgbClr val="FFFFFF"/>
                </a:solidFill>
              </a:rPr>
              <a:t>Harvard Dataverse Archive</a:t>
            </a:r>
            <a:endParaRPr b="1" i="0" sz="1500" u="none" cap="none" strike="noStrike">
              <a:solidFill>
                <a:srgbClr val="FFFFFF"/>
              </a:solidFill>
              <a:latin typeface="Arial"/>
              <a:ea typeface="Arial"/>
              <a:cs typeface="Arial"/>
              <a:sym typeface="Arial"/>
            </a:endParaRPr>
          </a:p>
        </p:txBody>
      </p:sp>
      <p:sp>
        <p:nvSpPr>
          <p:cNvPr id="147" name="Google Shape;147;g1b85fcc3b82_0_0"/>
          <p:cNvSpPr txBox="1"/>
          <p:nvPr/>
        </p:nvSpPr>
        <p:spPr>
          <a:xfrm>
            <a:off x="4066200" y="969375"/>
            <a:ext cx="49287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500">
                <a:solidFill>
                  <a:srgbClr val="FFFFFF"/>
                </a:solidFill>
              </a:rPr>
              <a:t>Github repository</a:t>
            </a:r>
            <a:endParaRPr b="1" i="0" sz="15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80c7557d8b_0_92"/>
          <p:cNvSpPr txBox="1"/>
          <p:nvPr>
            <p:ph type="title"/>
          </p:nvPr>
        </p:nvSpPr>
        <p:spPr>
          <a:xfrm>
            <a:off x="311700" y="264673"/>
            <a:ext cx="8156400" cy="353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Methodology</a:t>
            </a:r>
            <a:endParaRPr b="1" sz="2400">
              <a:solidFill>
                <a:srgbClr val="005058"/>
              </a:solidFill>
              <a:latin typeface="Montserrat"/>
              <a:ea typeface="Montserrat"/>
              <a:cs typeface="Montserrat"/>
              <a:sym typeface="Montserrat"/>
            </a:endParaRPr>
          </a:p>
        </p:txBody>
      </p:sp>
      <p:pic>
        <p:nvPicPr>
          <p:cNvPr id="153" name="Google Shape;153;g180c7557d8b_0_92"/>
          <p:cNvPicPr preferRelativeResize="0"/>
          <p:nvPr/>
        </p:nvPicPr>
        <p:blipFill rotWithShape="1">
          <a:blip r:embed="rId3">
            <a:alphaModFix/>
          </a:blip>
          <a:srcRect b="18960" l="46366" r="1496" t="6362"/>
          <a:stretch/>
        </p:blipFill>
        <p:spPr>
          <a:xfrm>
            <a:off x="4746900" y="1703175"/>
            <a:ext cx="3491502" cy="3127248"/>
          </a:xfrm>
          <a:prstGeom prst="rect">
            <a:avLst/>
          </a:prstGeom>
          <a:noFill/>
          <a:ln>
            <a:noFill/>
          </a:ln>
        </p:spPr>
      </p:pic>
      <p:sp>
        <p:nvSpPr>
          <p:cNvPr id="154" name="Google Shape;154;g180c7557d8b_0_92"/>
          <p:cNvSpPr txBox="1"/>
          <p:nvPr/>
        </p:nvSpPr>
        <p:spPr>
          <a:xfrm>
            <a:off x="640775" y="1238250"/>
            <a:ext cx="44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5" name="Google Shape;155;g180c7557d8b_0_92"/>
          <p:cNvSpPr txBox="1"/>
          <p:nvPr/>
        </p:nvSpPr>
        <p:spPr>
          <a:xfrm>
            <a:off x="311700" y="1182300"/>
            <a:ext cx="4650000" cy="33363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LICW</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Emoji</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Hedonometer</a:t>
            </a:r>
            <a:endParaRPr sz="1500">
              <a:solidFill>
                <a:schemeClr val="dk1"/>
              </a:solidFill>
            </a:endParaRPr>
          </a:p>
          <a:p>
            <a:pPr indent="0" lvl="0" marL="45720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457200" rtl="0" algn="l">
              <a:lnSpc>
                <a:spcPct val="115000"/>
              </a:lnSpc>
              <a:spcBef>
                <a:spcPts val="0"/>
              </a:spcBef>
              <a:spcAft>
                <a:spcPts val="0"/>
              </a:spcAft>
              <a:buNone/>
            </a:pPr>
            <a:r>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rgbClr val="007A87"/>
                </a:solidFill>
              </a:rPr>
              <a:t>BERT </a:t>
            </a:r>
            <a:r>
              <a:rPr lang="en" sz="1500">
                <a:solidFill>
                  <a:schemeClr val="dk1"/>
                </a:solidFill>
              </a:rPr>
              <a:t>(developed by Google)</a:t>
            </a:r>
            <a:endParaRPr sz="1500">
              <a:solidFill>
                <a:schemeClr val="dk1"/>
              </a:solidFill>
            </a:endParaRPr>
          </a:p>
          <a:p>
            <a:pPr indent="-317500" lvl="1" marL="914400" rtl="0" algn="l">
              <a:lnSpc>
                <a:spcPct val="115000"/>
              </a:lnSpc>
              <a:spcBef>
                <a:spcPts val="0"/>
              </a:spcBef>
              <a:spcAft>
                <a:spcPts val="0"/>
              </a:spcAft>
              <a:buSzPts val="1400"/>
              <a:buChar char="○"/>
            </a:pPr>
            <a:r>
              <a:rPr lang="en" sz="1500">
                <a:solidFill>
                  <a:schemeClr val="dk1"/>
                </a:solidFill>
              </a:rPr>
              <a:t>Use neural network to classify posts which takes </a:t>
            </a:r>
            <a:r>
              <a:rPr b="1" lang="en">
                <a:solidFill>
                  <a:srgbClr val="007A87"/>
                </a:solidFill>
              </a:rPr>
              <a:t>context </a:t>
            </a:r>
            <a:r>
              <a:rPr lang="en" sz="1500">
                <a:solidFill>
                  <a:schemeClr val="dk1"/>
                </a:solidFill>
              </a:rPr>
              <a:t>into account</a:t>
            </a:r>
            <a:r>
              <a:rPr b="1" lang="en" sz="1500">
                <a:solidFill>
                  <a:schemeClr val="dk1"/>
                </a:solidFill>
              </a:rPr>
              <a:t> </a:t>
            </a:r>
            <a:endParaRPr b="1">
              <a:solidFill>
                <a:srgbClr val="007A87"/>
              </a:solidFill>
            </a:endParaRPr>
          </a:p>
          <a:p>
            <a:pPr indent="-323850" lvl="1" marL="914400" rtl="0" algn="l">
              <a:lnSpc>
                <a:spcPct val="115000"/>
              </a:lnSpc>
              <a:spcBef>
                <a:spcPts val="0"/>
              </a:spcBef>
              <a:spcAft>
                <a:spcPts val="0"/>
              </a:spcAft>
              <a:buSzPts val="1500"/>
              <a:buChar char="○"/>
            </a:pPr>
            <a:r>
              <a:rPr b="1" lang="en" sz="1500">
                <a:solidFill>
                  <a:srgbClr val="007A87"/>
                </a:solidFill>
              </a:rPr>
              <a:t>Multilingual</a:t>
            </a:r>
            <a:r>
              <a:rPr b="1" lang="en" sz="1500">
                <a:solidFill>
                  <a:schemeClr val="dk1"/>
                </a:solidFill>
              </a:rPr>
              <a:t> </a:t>
            </a:r>
            <a:r>
              <a:rPr lang="en" sz="1500">
                <a:solidFill>
                  <a:schemeClr val="dk1"/>
                </a:solidFill>
              </a:rPr>
              <a:t>model can handle 104 languages</a:t>
            </a:r>
            <a:endParaRPr/>
          </a:p>
        </p:txBody>
      </p:sp>
      <p:sp>
        <p:nvSpPr>
          <p:cNvPr id="156" name="Google Shape;156;g180c7557d8b_0_92"/>
          <p:cNvSpPr txBox="1"/>
          <p:nvPr/>
        </p:nvSpPr>
        <p:spPr>
          <a:xfrm>
            <a:off x="418225" y="1182300"/>
            <a:ext cx="38820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300">
                <a:solidFill>
                  <a:srgbClr val="FFFFFF"/>
                </a:solidFill>
                <a:latin typeface="Montserrat"/>
                <a:ea typeface="Montserrat"/>
                <a:cs typeface="Montserrat"/>
                <a:sym typeface="Montserrat"/>
              </a:rPr>
              <a:t>Dictionary based approaches</a:t>
            </a:r>
            <a:endParaRPr b="1" sz="1300">
              <a:solidFill>
                <a:srgbClr val="FFFFFF"/>
              </a:solidFill>
              <a:latin typeface="Montserrat"/>
              <a:ea typeface="Montserrat"/>
              <a:cs typeface="Montserrat"/>
              <a:sym typeface="Montserrat"/>
            </a:endParaRPr>
          </a:p>
        </p:txBody>
      </p:sp>
      <p:sp>
        <p:nvSpPr>
          <p:cNvPr id="157" name="Google Shape;157;g180c7557d8b_0_92"/>
          <p:cNvSpPr txBox="1"/>
          <p:nvPr/>
        </p:nvSpPr>
        <p:spPr>
          <a:xfrm>
            <a:off x="505525" y="2672375"/>
            <a:ext cx="37947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300">
                <a:solidFill>
                  <a:srgbClr val="FFFFFF"/>
                </a:solidFill>
                <a:latin typeface="Montserrat"/>
                <a:ea typeface="Montserrat"/>
                <a:cs typeface="Montserrat"/>
                <a:sym typeface="Montserrat"/>
              </a:rPr>
              <a:t>Machine Learning based Approach</a:t>
            </a:r>
            <a:endParaRPr b="1" sz="1300">
              <a:solidFill>
                <a:srgbClr val="FFFFFF"/>
              </a:solidFill>
              <a:latin typeface="Montserrat"/>
              <a:ea typeface="Montserrat"/>
              <a:cs typeface="Montserrat"/>
              <a:sym typeface="Montserrat"/>
            </a:endParaRPr>
          </a:p>
        </p:txBody>
      </p:sp>
      <p:sp>
        <p:nvSpPr>
          <p:cNvPr id="158" name="Google Shape;158;g180c7557d8b_0_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59" name="Google Shape;159;g180c7557d8b_0_92"/>
          <p:cNvSpPr/>
          <p:nvPr/>
        </p:nvSpPr>
        <p:spPr>
          <a:xfrm>
            <a:off x="259535" y="916285"/>
            <a:ext cx="452100" cy="452100"/>
          </a:xfrm>
          <a:prstGeom prst="ellipse">
            <a:avLst/>
          </a:prstGeom>
          <a:solidFill>
            <a:srgbClr val="007A87"/>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Montserrat"/>
                <a:ea typeface="Montserrat"/>
                <a:cs typeface="Montserrat"/>
                <a:sym typeface="Montserrat"/>
              </a:rPr>
              <a:t>1</a:t>
            </a:r>
            <a:endParaRPr b="0" i="0" sz="1400" u="none" cap="none" strike="noStrike">
              <a:solidFill>
                <a:srgbClr val="000000"/>
              </a:solidFill>
              <a:latin typeface="Montserrat"/>
              <a:ea typeface="Montserrat"/>
              <a:cs typeface="Montserrat"/>
              <a:sym typeface="Montserrat"/>
            </a:endParaRPr>
          </a:p>
        </p:txBody>
      </p:sp>
      <p:sp>
        <p:nvSpPr>
          <p:cNvPr id="160" name="Google Shape;160;g180c7557d8b_0_92"/>
          <p:cNvSpPr/>
          <p:nvPr/>
        </p:nvSpPr>
        <p:spPr>
          <a:xfrm>
            <a:off x="259535" y="2407985"/>
            <a:ext cx="452100" cy="452100"/>
          </a:xfrm>
          <a:prstGeom prst="ellipse">
            <a:avLst/>
          </a:prstGeom>
          <a:solidFill>
            <a:srgbClr val="007A87"/>
          </a:solid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lang="en" sz="1600">
                <a:solidFill>
                  <a:srgbClr val="FFFFFF"/>
                </a:solidFill>
                <a:latin typeface="Montserrat"/>
                <a:ea typeface="Montserrat"/>
                <a:cs typeface="Montserrat"/>
                <a:sym typeface="Montserrat"/>
              </a:rPr>
              <a:t>2</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80c7557d8b_0_114"/>
          <p:cNvSpPr txBox="1"/>
          <p:nvPr>
            <p:ph type="title"/>
          </p:nvPr>
        </p:nvSpPr>
        <p:spPr>
          <a:xfrm>
            <a:off x="311700" y="264673"/>
            <a:ext cx="8156400" cy="353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Methodology</a:t>
            </a:r>
            <a:endParaRPr b="1" sz="2400">
              <a:solidFill>
                <a:srgbClr val="005058"/>
              </a:solidFill>
              <a:latin typeface="Montserrat"/>
              <a:ea typeface="Montserrat"/>
              <a:cs typeface="Montserrat"/>
              <a:sym typeface="Montserrat"/>
            </a:endParaRPr>
          </a:p>
        </p:txBody>
      </p:sp>
      <p:sp>
        <p:nvSpPr>
          <p:cNvPr id="166" name="Google Shape;166;g180c7557d8b_0_114"/>
          <p:cNvSpPr txBox="1"/>
          <p:nvPr/>
        </p:nvSpPr>
        <p:spPr>
          <a:xfrm>
            <a:off x="2069525" y="2371650"/>
            <a:ext cx="44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7" name="Google Shape;167;g180c7557d8b_0_114"/>
          <p:cNvPicPr preferRelativeResize="0"/>
          <p:nvPr/>
        </p:nvPicPr>
        <p:blipFill rotWithShape="1">
          <a:blip r:embed="rId3">
            <a:alphaModFix/>
          </a:blip>
          <a:srcRect b="23903" l="4225" r="4316" t="21671"/>
          <a:stretch/>
        </p:blipFill>
        <p:spPr>
          <a:xfrm>
            <a:off x="145563" y="1431750"/>
            <a:ext cx="8470318" cy="3099818"/>
          </a:xfrm>
          <a:prstGeom prst="rect">
            <a:avLst/>
          </a:prstGeom>
          <a:noFill/>
          <a:ln>
            <a:noFill/>
          </a:ln>
        </p:spPr>
      </p:pic>
      <p:sp>
        <p:nvSpPr>
          <p:cNvPr id="168" name="Google Shape;168;g180c7557d8b_0_1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69" name="Google Shape;169;g180c7557d8b_0_114"/>
          <p:cNvSpPr txBox="1"/>
          <p:nvPr/>
        </p:nvSpPr>
        <p:spPr>
          <a:xfrm>
            <a:off x="1135900" y="1009200"/>
            <a:ext cx="6422100" cy="338400"/>
          </a:xfrm>
          <a:prstGeom prst="rect">
            <a:avLst/>
          </a:prstGeom>
          <a:solidFill>
            <a:srgbClr val="007A8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 sz="1300">
                <a:solidFill>
                  <a:srgbClr val="FFFFFF"/>
                </a:solidFill>
                <a:latin typeface="Montserrat"/>
                <a:ea typeface="Montserrat"/>
                <a:cs typeface="Montserrat"/>
                <a:sym typeface="Montserrat"/>
              </a:rPr>
              <a:t>BERT representations account for semantic meaning</a:t>
            </a:r>
            <a:endParaRPr b="1" sz="1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sz="13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000"/>
              <a:buFont typeface="Arial"/>
              <a:buNone/>
            </a:pPr>
            <a:r>
              <a:t/>
            </a:r>
            <a:endParaRPr b="1" sz="130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80c7557d8b_0_122"/>
          <p:cNvSpPr txBox="1"/>
          <p:nvPr>
            <p:ph type="title"/>
          </p:nvPr>
        </p:nvSpPr>
        <p:spPr>
          <a:xfrm>
            <a:off x="311700" y="264673"/>
            <a:ext cx="8156400" cy="353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3111"/>
              <a:buFont typeface="Arial"/>
              <a:buNone/>
            </a:pPr>
            <a:r>
              <a:rPr b="1" lang="en" sz="2400">
                <a:solidFill>
                  <a:srgbClr val="005058"/>
                </a:solidFill>
                <a:latin typeface="Montserrat"/>
                <a:ea typeface="Montserrat"/>
                <a:cs typeface="Montserrat"/>
                <a:sym typeface="Montserrat"/>
              </a:rPr>
              <a:t>Methodology</a:t>
            </a:r>
            <a:endParaRPr b="1" sz="2400">
              <a:solidFill>
                <a:srgbClr val="005058"/>
              </a:solidFill>
              <a:latin typeface="Montserrat"/>
              <a:ea typeface="Montserrat"/>
              <a:cs typeface="Montserrat"/>
              <a:sym typeface="Montserrat"/>
            </a:endParaRPr>
          </a:p>
        </p:txBody>
      </p:sp>
      <p:sp>
        <p:nvSpPr>
          <p:cNvPr id="175" name="Google Shape;175;g180c7557d8b_0_122"/>
          <p:cNvSpPr txBox="1"/>
          <p:nvPr/>
        </p:nvSpPr>
        <p:spPr>
          <a:xfrm>
            <a:off x="2069525" y="2371650"/>
            <a:ext cx="44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76" name="Google Shape;176;g180c7557d8b_0_122"/>
          <p:cNvPicPr preferRelativeResize="0"/>
          <p:nvPr/>
        </p:nvPicPr>
        <p:blipFill rotWithShape="1">
          <a:blip r:embed="rId3">
            <a:alphaModFix/>
          </a:blip>
          <a:srcRect b="15286" l="15461" r="16064" t="41978"/>
          <a:stretch/>
        </p:blipFill>
        <p:spPr>
          <a:xfrm>
            <a:off x="812225" y="2078176"/>
            <a:ext cx="7116718" cy="2706624"/>
          </a:xfrm>
          <a:prstGeom prst="rect">
            <a:avLst/>
          </a:prstGeom>
          <a:noFill/>
          <a:ln>
            <a:noFill/>
          </a:ln>
        </p:spPr>
      </p:pic>
      <p:sp>
        <p:nvSpPr>
          <p:cNvPr id="177" name="Google Shape;177;g180c7557d8b_0_122"/>
          <p:cNvSpPr txBox="1"/>
          <p:nvPr/>
        </p:nvSpPr>
        <p:spPr>
          <a:xfrm>
            <a:off x="830300" y="1084100"/>
            <a:ext cx="6720900" cy="1351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We use supervised </a:t>
            </a:r>
            <a:r>
              <a:rPr lang="en" sz="1200">
                <a:solidFill>
                  <a:schemeClr val="dk1"/>
                </a:solidFill>
              </a:rPr>
              <a:t>classification approach to train a </a:t>
            </a:r>
            <a:r>
              <a:rPr b="1" lang="en" sz="1200">
                <a:solidFill>
                  <a:srgbClr val="007A87"/>
                </a:solidFill>
              </a:rPr>
              <a:t>4-layer neural network model </a:t>
            </a:r>
            <a:r>
              <a:rPr lang="en" sz="1200">
                <a:solidFill>
                  <a:schemeClr val="dk1"/>
                </a:solidFill>
              </a:rPr>
              <a:t>on labelled data (Sentiment140) using their BERT embeddings as inputs</a:t>
            </a:r>
            <a:br>
              <a:rPr lang="en" sz="1200">
                <a:solidFill>
                  <a:schemeClr val="dk1"/>
                </a:solidFill>
              </a:rPr>
            </a:b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rgbClr val="007A87"/>
                </a:solidFill>
              </a:rPr>
              <a:t>Output:</a:t>
            </a:r>
            <a:r>
              <a:rPr lang="en" sz="1200">
                <a:solidFill>
                  <a:schemeClr val="dk1"/>
                </a:solidFill>
              </a:rPr>
              <a:t> sentiment score 0 (very negative) - 100 (very positive)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a:p>
        </p:txBody>
      </p:sp>
      <p:sp>
        <p:nvSpPr>
          <p:cNvPr id="178" name="Google Shape;178;g180c7557d8b_0_1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